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7" r:id="rId14"/>
  </p:sldIdLst>
  <p:sldSz cx="17475200" cy="9753600"/>
  <p:notesSz cx="17475200" cy="9753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2B303"/>
    <a:srgbClr val="BB9C00"/>
    <a:srgbClr val="ED775E"/>
    <a:srgbClr val="FDA85E"/>
    <a:srgbClr val="C4D973"/>
    <a:srgbClr val="73CA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15FDE6-6142-BFAC-0147-4FFF81241ADE}" v="23" dt="2025-12-11T17:13:33.442"/>
    <p1510:client id="{F794B19C-001B-654F-844A-3C577C5AF20B}" v="15" dt="2025-12-11T17:14:05.97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10640" y="3023616"/>
            <a:ext cx="1485392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700" b="1" i="0">
                <a:solidFill>
                  <a:srgbClr val="0A2F4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21280" y="5462016"/>
            <a:ext cx="1223264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00" b="1" i="0">
                <a:solidFill>
                  <a:srgbClr val="0A2F4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00" b="1" i="0">
                <a:solidFill>
                  <a:srgbClr val="0A2F4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73760" y="2243328"/>
            <a:ext cx="7601712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544250" y="2125894"/>
            <a:ext cx="5692140" cy="6822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0" i="0">
                <a:solidFill>
                  <a:srgbClr val="080805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700" b="1" i="0">
                <a:solidFill>
                  <a:srgbClr val="0A2F4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1321" y="378934"/>
            <a:ext cx="16327119" cy="1259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700" b="1" i="0">
                <a:solidFill>
                  <a:srgbClr val="0A2F4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73760" y="2243328"/>
            <a:ext cx="15727680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5941568" y="9070848"/>
            <a:ext cx="559206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873760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2582144" y="9070848"/>
            <a:ext cx="401929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object 37" descr="$PPTXTitle"/>
          <p:cNvSpPr txBox="1">
            <a:spLocks noGrp="1"/>
          </p:cNvSpPr>
          <p:nvPr>
            <p:ph type="title"/>
          </p:nvPr>
        </p:nvSpPr>
        <p:spPr>
          <a:xfrm>
            <a:off x="4470400" y="762000"/>
            <a:ext cx="12801600" cy="251030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35"/>
              </a:spcBef>
            </a:pPr>
            <a:r>
              <a:rPr sz="5400" spc="400">
                <a:solidFill>
                  <a:srgbClr val="033864"/>
                </a:solidFill>
              </a:rPr>
              <a:t>Smart</a:t>
            </a:r>
            <a:r>
              <a:rPr sz="5400" spc="100">
                <a:solidFill>
                  <a:srgbClr val="033864"/>
                </a:solidFill>
              </a:rPr>
              <a:t> </a:t>
            </a:r>
            <a:r>
              <a:rPr sz="5400" spc="365">
                <a:solidFill>
                  <a:srgbClr val="033864"/>
                </a:solidFill>
              </a:rPr>
              <a:t>Resume</a:t>
            </a:r>
            <a:r>
              <a:rPr sz="5400" spc="204">
                <a:solidFill>
                  <a:srgbClr val="033864"/>
                </a:solidFill>
              </a:rPr>
              <a:t> </a:t>
            </a:r>
            <a:r>
              <a:rPr sz="5400" spc="320">
                <a:solidFill>
                  <a:srgbClr val="033864"/>
                </a:solidFill>
              </a:rPr>
              <a:t>Analyzer</a:t>
            </a:r>
            <a:br>
              <a:rPr lang="en-US" sz="5400" spc="320">
                <a:solidFill>
                  <a:srgbClr val="033864"/>
                </a:solidFill>
              </a:rPr>
            </a:br>
            <a:r>
              <a:rPr lang="en-PH" sz="5400" spc="320">
                <a:solidFill>
                  <a:srgbClr val="033864"/>
                </a:solidFill>
              </a:rPr>
              <a:t>&amp; </a:t>
            </a:r>
            <a:br>
              <a:rPr lang="en-PH" sz="5400" spc="320">
                <a:solidFill>
                  <a:srgbClr val="033864"/>
                </a:solidFill>
              </a:rPr>
            </a:br>
            <a:r>
              <a:rPr lang="en-PH" sz="5400" spc="320">
                <a:solidFill>
                  <a:srgbClr val="033864"/>
                </a:solidFill>
              </a:rPr>
              <a:t>Simple Job Recommender</a:t>
            </a:r>
            <a:endParaRPr sz="5400"/>
          </a:p>
        </p:txBody>
      </p:sp>
      <p:grpSp>
        <p:nvGrpSpPr>
          <p:cNvPr id="43" name="Group 8">
            <a:extLst>
              <a:ext uri="{FF2B5EF4-FFF2-40B4-BE49-F238E27FC236}">
                <a16:creationId xmlns:a16="http://schemas.microsoft.com/office/drawing/2014/main" id="{9DD4063C-B625-5B2B-CF49-E08F8FA3F9DE}"/>
              </a:ext>
            </a:extLst>
          </p:cNvPr>
          <p:cNvGrpSpPr/>
          <p:nvPr/>
        </p:nvGrpSpPr>
        <p:grpSpPr>
          <a:xfrm>
            <a:off x="26260" y="-23248"/>
            <a:ext cx="6806339" cy="9776847"/>
            <a:chOff x="0" y="0"/>
            <a:chExt cx="1440256" cy="1593725"/>
          </a:xfrm>
        </p:grpSpPr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8C90137B-2D67-E72A-47C7-CEEC21E21365}"/>
                </a:ext>
              </a:extLst>
            </p:cNvPr>
            <p:cNvSpPr/>
            <p:nvPr/>
          </p:nvSpPr>
          <p:spPr>
            <a:xfrm>
              <a:off x="0" y="0"/>
              <a:ext cx="1440256" cy="1593725"/>
            </a:xfrm>
            <a:custGeom>
              <a:avLst/>
              <a:gdLst/>
              <a:ahLst/>
              <a:cxnLst/>
              <a:rect l="l" t="t" r="r" b="b"/>
              <a:pathLst>
                <a:path w="1440256" h="1593725">
                  <a:moveTo>
                    <a:pt x="0" y="0"/>
                  </a:moveTo>
                  <a:lnTo>
                    <a:pt x="1440256" y="0"/>
                  </a:lnTo>
                  <a:lnTo>
                    <a:pt x="1440256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 t="-66" b="-6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" name="object 19">
            <a:extLst>
              <a:ext uri="{FF2B5EF4-FFF2-40B4-BE49-F238E27FC236}">
                <a16:creationId xmlns:a16="http://schemas.microsoft.com/office/drawing/2014/main" id="{3B69A5A4-A2A7-A07C-2301-BFAFBEC1D4CD}"/>
              </a:ext>
            </a:extLst>
          </p:cNvPr>
          <p:cNvSpPr txBox="1"/>
          <p:nvPr/>
        </p:nvSpPr>
        <p:spPr>
          <a:xfrm>
            <a:off x="9423400" y="6019800"/>
            <a:ext cx="7620000" cy="264495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1185"/>
              </a:spcBef>
            </a:pPr>
            <a:r>
              <a:rPr lang="en-US" sz="2600" b="1" spc="-40">
                <a:solidFill>
                  <a:srgbClr val="0A3454"/>
                </a:solidFill>
                <a:latin typeface="Arial"/>
                <a:cs typeface="Arial"/>
              </a:rPr>
              <a:t>Team Titans:</a:t>
            </a:r>
          </a:p>
          <a:p>
            <a:pPr algn="r"/>
            <a:r>
              <a:rPr lang="en-PH" sz="2600" b="1" spc="-40">
                <a:solidFill>
                  <a:srgbClr val="0A3454"/>
                </a:solidFill>
                <a:latin typeface="Arial"/>
                <a:cs typeface="Arial"/>
              </a:rPr>
              <a:t>Diego Espinosa Carreno</a:t>
            </a:r>
          </a:p>
          <a:p>
            <a:pPr algn="r">
              <a:spcBef>
                <a:spcPts val="1185"/>
              </a:spcBef>
            </a:pPr>
            <a:r>
              <a:rPr lang="en-PH" sz="2600" b="1" spc="-40">
                <a:solidFill>
                  <a:srgbClr val="0A3454"/>
                </a:solidFill>
                <a:latin typeface="Arial"/>
                <a:cs typeface="Arial"/>
              </a:rPr>
              <a:t>Jose Enrique Fernandez Contreras</a:t>
            </a:r>
            <a:endParaRPr lang="en-US" sz="2600" b="1" spc="-40">
              <a:solidFill>
                <a:srgbClr val="0A3454"/>
              </a:solidFill>
              <a:latin typeface="Arial"/>
              <a:cs typeface="Arial"/>
            </a:endParaRPr>
          </a:p>
          <a:p>
            <a:pPr algn="r">
              <a:lnSpc>
                <a:spcPct val="100000"/>
              </a:lnSpc>
              <a:spcBef>
                <a:spcPts val="1185"/>
              </a:spcBef>
            </a:pPr>
            <a:r>
              <a:rPr lang="en-US" sz="2600" b="1" spc="-40">
                <a:solidFill>
                  <a:srgbClr val="0A3454"/>
                </a:solidFill>
                <a:latin typeface="Arial"/>
                <a:cs typeface="Arial"/>
              </a:rPr>
              <a:t>Valerie Samantha Solis</a:t>
            </a:r>
          </a:p>
          <a:p>
            <a:pPr algn="r">
              <a:lnSpc>
                <a:spcPct val="100000"/>
              </a:lnSpc>
              <a:spcBef>
                <a:spcPts val="1185"/>
              </a:spcBef>
            </a:pPr>
            <a:r>
              <a:rPr lang="en-US" sz="2600" b="1" spc="-40">
                <a:solidFill>
                  <a:srgbClr val="0A3454"/>
                </a:solidFill>
                <a:latin typeface="Arial"/>
                <a:cs typeface="Arial"/>
              </a:rPr>
              <a:t>Lucy Tran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C9E91-A583-DA46-3AFD-FDFBB8085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01A311-33B6-4B87-09A5-CC6659419E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065" y="1996151"/>
            <a:ext cx="10156135" cy="69954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object 19" descr="$PPTXTitle">
            <a:extLst>
              <a:ext uri="{FF2B5EF4-FFF2-40B4-BE49-F238E27FC236}">
                <a16:creationId xmlns:a16="http://schemas.microsoft.com/office/drawing/2014/main" id="{A117F7EF-02D0-F714-2D9A-504A9EE0F4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44140" y="236220"/>
            <a:ext cx="12494260" cy="906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en-US" sz="5750" spc="-45">
                <a:solidFill>
                  <a:srgbClr val="0A3862"/>
                </a:solidFill>
              </a:rPr>
              <a:t>Behind the Scene Analysis Report</a:t>
            </a:r>
            <a:endParaRPr sz="575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1B92D74-6681-FF5E-4E7C-97D83D41371B}"/>
              </a:ext>
            </a:extLst>
          </p:cNvPr>
          <p:cNvCxnSpPr/>
          <p:nvPr/>
        </p:nvCxnSpPr>
        <p:spPr>
          <a:xfrm>
            <a:off x="3724965" y="2785031"/>
            <a:ext cx="821155" cy="0"/>
          </a:xfrm>
          <a:prstGeom prst="straightConnector1">
            <a:avLst/>
          </a:prstGeom>
          <a:ln w="50800">
            <a:solidFill>
              <a:srgbClr val="D2B3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56019A13-5D6B-005F-5266-1E0D205D4862}"/>
              </a:ext>
            </a:extLst>
          </p:cNvPr>
          <p:cNvSpPr/>
          <p:nvPr/>
        </p:nvSpPr>
        <p:spPr>
          <a:xfrm>
            <a:off x="3142685" y="2480231"/>
            <a:ext cx="582280" cy="571499"/>
          </a:xfrm>
          <a:prstGeom prst="ellipse">
            <a:avLst/>
          </a:prstGeom>
          <a:solidFill>
            <a:srgbClr val="D2B303"/>
          </a:solidFill>
          <a:ln>
            <a:solidFill>
              <a:srgbClr val="D2B3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  <a:endParaRPr lang="en-US"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46B9507-993F-4DEB-4F0A-C4D788908F9D}"/>
              </a:ext>
            </a:extLst>
          </p:cNvPr>
          <p:cNvSpPr txBox="1"/>
          <p:nvPr/>
        </p:nvSpPr>
        <p:spPr>
          <a:xfrm>
            <a:off x="1077439" y="2556431"/>
            <a:ext cx="20652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10"/>
              </a:spcBef>
            </a:pPr>
            <a:r>
              <a:rPr lang="en-PH" sz="1600" spc="-35">
                <a:solidFill>
                  <a:srgbClr val="010101"/>
                </a:solidFill>
                <a:latin typeface="Arial"/>
                <a:cs typeface="Arial"/>
              </a:rPr>
              <a:t>Timestamp</a:t>
            </a:r>
            <a:endParaRPr lang="en-PH" sz="1600">
              <a:latin typeface="Arial"/>
              <a:cs typeface="Arial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41324FA-0578-75CB-5660-37C901D3177C}"/>
              </a:ext>
            </a:extLst>
          </p:cNvPr>
          <p:cNvCxnSpPr>
            <a:cxnSpLocks/>
          </p:cNvCxnSpPr>
          <p:nvPr/>
        </p:nvCxnSpPr>
        <p:spPr>
          <a:xfrm flipH="1">
            <a:off x="8147692" y="3236398"/>
            <a:ext cx="1193800" cy="0"/>
          </a:xfrm>
          <a:prstGeom prst="straightConnector1">
            <a:avLst/>
          </a:prstGeom>
          <a:ln w="50800">
            <a:solidFill>
              <a:srgbClr val="D2B3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4E9250BE-14CF-B30E-464C-8FA6238CE11B}"/>
              </a:ext>
            </a:extLst>
          </p:cNvPr>
          <p:cNvSpPr/>
          <p:nvPr/>
        </p:nvSpPr>
        <p:spPr>
          <a:xfrm>
            <a:off x="9324510" y="2950647"/>
            <a:ext cx="582280" cy="571499"/>
          </a:xfrm>
          <a:prstGeom prst="ellipse">
            <a:avLst/>
          </a:prstGeom>
          <a:solidFill>
            <a:srgbClr val="D2B303"/>
          </a:solidFill>
          <a:ln>
            <a:solidFill>
              <a:srgbClr val="D2B3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2</a:t>
            </a:r>
            <a:endParaRPr 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515866B-0A77-B064-02AA-BC8A9513AC11}"/>
              </a:ext>
            </a:extLst>
          </p:cNvPr>
          <p:cNvSpPr txBox="1"/>
          <p:nvPr/>
        </p:nvSpPr>
        <p:spPr>
          <a:xfrm>
            <a:off x="9973365" y="3051730"/>
            <a:ext cx="22864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lang="en-PH" spc="-35">
                <a:solidFill>
                  <a:srgbClr val="010101"/>
                </a:solidFill>
                <a:latin typeface="Arial"/>
                <a:cs typeface="Arial"/>
              </a:rPr>
              <a:t>Summary Report</a:t>
            </a:r>
            <a:endParaRPr lang="en-PH" sz="1600">
              <a:latin typeface="Arial"/>
              <a:cs typeface="Arial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BABCD28-77C1-4FC6-7B4D-A8FAEDF84CE7}"/>
              </a:ext>
            </a:extLst>
          </p:cNvPr>
          <p:cNvCxnSpPr>
            <a:cxnSpLocks/>
          </p:cNvCxnSpPr>
          <p:nvPr/>
        </p:nvCxnSpPr>
        <p:spPr>
          <a:xfrm>
            <a:off x="3724965" y="6137831"/>
            <a:ext cx="903271" cy="0"/>
          </a:xfrm>
          <a:prstGeom prst="straightConnector1">
            <a:avLst/>
          </a:prstGeom>
          <a:ln w="50800">
            <a:solidFill>
              <a:srgbClr val="D2B3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D950473F-6AF1-4C8A-96A5-B46D6DF8BC15}"/>
              </a:ext>
            </a:extLst>
          </p:cNvPr>
          <p:cNvSpPr/>
          <p:nvPr/>
        </p:nvSpPr>
        <p:spPr>
          <a:xfrm>
            <a:off x="3142685" y="5833031"/>
            <a:ext cx="582280" cy="571499"/>
          </a:xfrm>
          <a:prstGeom prst="ellipse">
            <a:avLst/>
          </a:prstGeom>
          <a:solidFill>
            <a:srgbClr val="D2B303"/>
          </a:solidFill>
          <a:ln>
            <a:solidFill>
              <a:srgbClr val="D2B3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4</a:t>
            </a:r>
            <a:endParaRPr lang="en-US" sz="12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A1C8F0C-1D47-C3CB-5540-4D3FF90C85B5}"/>
              </a:ext>
            </a:extLst>
          </p:cNvPr>
          <p:cNvSpPr txBox="1"/>
          <p:nvPr/>
        </p:nvSpPr>
        <p:spPr>
          <a:xfrm>
            <a:off x="1050119" y="5909231"/>
            <a:ext cx="2065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10"/>
              </a:spcBef>
            </a:pPr>
            <a:r>
              <a:rPr lang="en-PH" spc="-35">
                <a:solidFill>
                  <a:srgbClr val="010101"/>
                </a:solidFill>
                <a:latin typeface="Arial"/>
                <a:cs typeface="Arial"/>
              </a:rPr>
              <a:t>Refinements</a:t>
            </a:r>
            <a:endParaRPr lang="en-PH" sz="1600">
              <a:latin typeface="Arial"/>
              <a:cs typeface="Arial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558BAF3-E1BD-2415-D82A-FD79C77F20F2}"/>
              </a:ext>
            </a:extLst>
          </p:cNvPr>
          <p:cNvCxnSpPr>
            <a:cxnSpLocks/>
          </p:cNvCxnSpPr>
          <p:nvPr/>
        </p:nvCxnSpPr>
        <p:spPr>
          <a:xfrm>
            <a:off x="3724965" y="7433231"/>
            <a:ext cx="903271" cy="0"/>
          </a:xfrm>
          <a:prstGeom prst="straightConnector1">
            <a:avLst/>
          </a:prstGeom>
          <a:ln w="50800">
            <a:solidFill>
              <a:srgbClr val="D2B3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2B3CBCD3-6B69-F6F0-4561-F9066B8CBA02}"/>
              </a:ext>
            </a:extLst>
          </p:cNvPr>
          <p:cNvSpPr/>
          <p:nvPr/>
        </p:nvSpPr>
        <p:spPr>
          <a:xfrm>
            <a:off x="2914085" y="7144532"/>
            <a:ext cx="582280" cy="571499"/>
          </a:xfrm>
          <a:prstGeom prst="ellipse">
            <a:avLst/>
          </a:prstGeom>
          <a:solidFill>
            <a:srgbClr val="D2B303"/>
          </a:solidFill>
          <a:ln>
            <a:solidFill>
              <a:srgbClr val="D2B3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5</a:t>
            </a:r>
            <a:endParaRPr lang="en-US" sz="12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A6E8970-8639-F100-F1B0-2C39C7273488}"/>
              </a:ext>
            </a:extLst>
          </p:cNvPr>
          <p:cNvSpPr txBox="1"/>
          <p:nvPr/>
        </p:nvSpPr>
        <p:spPr>
          <a:xfrm>
            <a:off x="742689" y="7167900"/>
            <a:ext cx="2065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10"/>
              </a:spcBef>
            </a:pPr>
            <a:r>
              <a:rPr lang="en-PH" spc="-35">
                <a:solidFill>
                  <a:srgbClr val="010101"/>
                </a:solidFill>
                <a:latin typeface="Arial"/>
                <a:cs typeface="Arial"/>
              </a:rPr>
              <a:t>Skills &amp; Insights</a:t>
            </a:r>
            <a:endParaRPr lang="en-PH" sz="1600">
              <a:latin typeface="Arial"/>
              <a:cs typeface="Arial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2637579-E92A-846F-E899-0F8EA57889D7}"/>
              </a:ext>
            </a:extLst>
          </p:cNvPr>
          <p:cNvCxnSpPr>
            <a:cxnSpLocks/>
          </p:cNvCxnSpPr>
          <p:nvPr/>
        </p:nvCxnSpPr>
        <p:spPr>
          <a:xfrm flipH="1">
            <a:off x="7915965" y="4899582"/>
            <a:ext cx="1193800" cy="0"/>
          </a:xfrm>
          <a:prstGeom prst="straightConnector1">
            <a:avLst/>
          </a:prstGeom>
          <a:ln w="50800">
            <a:solidFill>
              <a:srgbClr val="D2B3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1B00B684-8F5B-48F6-9549-47445BA98D32}"/>
              </a:ext>
            </a:extLst>
          </p:cNvPr>
          <p:cNvSpPr/>
          <p:nvPr/>
        </p:nvSpPr>
        <p:spPr>
          <a:xfrm>
            <a:off x="9092783" y="4613831"/>
            <a:ext cx="582280" cy="571499"/>
          </a:xfrm>
          <a:prstGeom prst="ellipse">
            <a:avLst/>
          </a:prstGeom>
          <a:solidFill>
            <a:srgbClr val="D2B303"/>
          </a:solidFill>
          <a:ln>
            <a:solidFill>
              <a:srgbClr val="D2B3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3</a:t>
            </a:r>
            <a:endParaRPr lang="en-US" sz="12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60941D-FBE6-E99E-9453-3C0C6ACB81EC}"/>
              </a:ext>
            </a:extLst>
          </p:cNvPr>
          <p:cNvSpPr txBox="1"/>
          <p:nvPr/>
        </p:nvSpPr>
        <p:spPr>
          <a:xfrm>
            <a:off x="9741638" y="4714914"/>
            <a:ext cx="228643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lang="en-PH" sz="1600" spc="-35">
                <a:solidFill>
                  <a:srgbClr val="010101"/>
                </a:solidFill>
                <a:latin typeface="Arial"/>
                <a:cs typeface="Arial"/>
              </a:rPr>
              <a:t>Hybrid Scoring</a:t>
            </a:r>
            <a:endParaRPr lang="en-PH"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93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3607" y="1915186"/>
            <a:ext cx="509476" cy="53617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68084" y="1915186"/>
            <a:ext cx="534950" cy="53617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961181" y="1915186"/>
            <a:ext cx="0" cy="1736725"/>
          </a:xfrm>
          <a:custGeom>
            <a:avLst/>
            <a:gdLst/>
            <a:ahLst/>
            <a:cxnLst/>
            <a:rect l="l" t="t" r="r" b="b"/>
            <a:pathLst>
              <a:path h="1736725">
                <a:moveTo>
                  <a:pt x="0" y="1736195"/>
                </a:moveTo>
                <a:lnTo>
                  <a:pt x="0" y="0"/>
                </a:lnTo>
              </a:path>
            </a:pathLst>
          </a:custGeom>
          <a:ln w="76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22137" y="2451363"/>
            <a:ext cx="0" cy="1200150"/>
          </a:xfrm>
          <a:custGeom>
            <a:avLst/>
            <a:gdLst/>
            <a:ahLst/>
            <a:cxnLst/>
            <a:rect l="l" t="t" r="r" b="b"/>
            <a:pathLst>
              <a:path h="1200150">
                <a:moveTo>
                  <a:pt x="0" y="1200017"/>
                </a:moveTo>
                <a:lnTo>
                  <a:pt x="0" y="0"/>
                </a:lnTo>
              </a:path>
            </a:pathLst>
          </a:custGeom>
          <a:ln w="76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750263" y="1915186"/>
            <a:ext cx="0" cy="6383655"/>
          </a:xfrm>
          <a:custGeom>
            <a:avLst/>
            <a:gdLst/>
            <a:ahLst/>
            <a:cxnLst/>
            <a:rect l="l" t="t" r="r" b="b"/>
            <a:pathLst>
              <a:path h="6383655">
                <a:moveTo>
                  <a:pt x="0" y="6383070"/>
                </a:moveTo>
                <a:lnTo>
                  <a:pt x="0" y="0"/>
                </a:lnTo>
              </a:path>
            </a:pathLst>
          </a:custGeom>
          <a:ln w="12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278390" y="1915186"/>
            <a:ext cx="0" cy="1736725"/>
          </a:xfrm>
          <a:custGeom>
            <a:avLst/>
            <a:gdLst/>
            <a:ahLst/>
            <a:cxnLst/>
            <a:rect l="l" t="t" r="r" b="b"/>
            <a:pathLst>
              <a:path h="1736725">
                <a:moveTo>
                  <a:pt x="0" y="1736195"/>
                </a:moveTo>
                <a:lnTo>
                  <a:pt x="0" y="0"/>
                </a:lnTo>
              </a:path>
            </a:pathLst>
          </a:custGeom>
          <a:ln w="76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552082" y="2451363"/>
            <a:ext cx="0" cy="1200150"/>
          </a:xfrm>
          <a:custGeom>
            <a:avLst/>
            <a:gdLst/>
            <a:ahLst/>
            <a:cxnLst/>
            <a:rect l="l" t="t" r="r" b="b"/>
            <a:pathLst>
              <a:path h="1200150">
                <a:moveTo>
                  <a:pt x="0" y="1200017"/>
                </a:moveTo>
                <a:lnTo>
                  <a:pt x="0" y="0"/>
                </a:lnTo>
              </a:path>
            </a:pathLst>
          </a:custGeom>
          <a:ln w="7642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227442" y="1966250"/>
            <a:ext cx="840740" cy="0"/>
          </a:xfrm>
          <a:custGeom>
            <a:avLst/>
            <a:gdLst/>
            <a:ahLst/>
            <a:cxnLst/>
            <a:rect l="l" t="t" r="r" b="b"/>
            <a:pathLst>
              <a:path w="840740">
                <a:moveTo>
                  <a:pt x="0" y="0"/>
                </a:moveTo>
                <a:lnTo>
                  <a:pt x="840636" y="0"/>
                </a:lnTo>
              </a:path>
            </a:pathLst>
          </a:custGeom>
          <a:ln w="765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922971" y="1966250"/>
            <a:ext cx="840740" cy="0"/>
          </a:xfrm>
          <a:custGeom>
            <a:avLst/>
            <a:gdLst/>
            <a:ahLst/>
            <a:cxnLst/>
            <a:rect l="l" t="t" r="r" b="b"/>
            <a:pathLst>
              <a:path w="840739">
                <a:moveTo>
                  <a:pt x="0" y="0"/>
                </a:moveTo>
                <a:lnTo>
                  <a:pt x="840636" y="0"/>
                </a:lnTo>
              </a:path>
            </a:pathLst>
          </a:custGeom>
          <a:ln w="638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227442" y="3587550"/>
            <a:ext cx="1376045" cy="0"/>
          </a:xfrm>
          <a:custGeom>
            <a:avLst/>
            <a:gdLst/>
            <a:ahLst/>
            <a:cxnLst/>
            <a:rect l="l" t="t" r="r" b="b"/>
            <a:pathLst>
              <a:path w="1376044">
                <a:moveTo>
                  <a:pt x="0" y="0"/>
                </a:moveTo>
                <a:lnTo>
                  <a:pt x="1375587" y="0"/>
                </a:lnTo>
              </a:path>
            </a:pathLst>
          </a:custGeom>
          <a:ln w="765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22971" y="3587550"/>
            <a:ext cx="1376045" cy="0"/>
          </a:xfrm>
          <a:custGeom>
            <a:avLst/>
            <a:gdLst/>
            <a:ahLst/>
            <a:cxnLst/>
            <a:rect l="l" t="t" r="r" b="b"/>
            <a:pathLst>
              <a:path w="1376045">
                <a:moveTo>
                  <a:pt x="0" y="0"/>
                </a:moveTo>
                <a:lnTo>
                  <a:pt x="1375587" y="0"/>
                </a:lnTo>
              </a:path>
            </a:pathLst>
          </a:custGeom>
          <a:ln w="765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7280" rIns="0" bIns="0" rtlCol="0">
            <a:spAutoFit/>
          </a:bodyPr>
          <a:lstStyle/>
          <a:p>
            <a:pPr marL="391795">
              <a:lnSpc>
                <a:spcPct val="100000"/>
              </a:lnSpc>
              <a:spcBef>
                <a:spcPts val="125"/>
              </a:spcBef>
            </a:pPr>
            <a:r>
              <a:rPr sz="5200" spc="75">
                <a:solidFill>
                  <a:srgbClr val="083860"/>
                </a:solidFill>
              </a:rPr>
              <a:t>A</a:t>
            </a:r>
            <a:r>
              <a:rPr sz="5200" spc="-265">
                <a:solidFill>
                  <a:srgbClr val="083860"/>
                </a:solidFill>
              </a:rPr>
              <a:t> </a:t>
            </a:r>
            <a:r>
              <a:rPr sz="5200" spc="55">
                <a:solidFill>
                  <a:srgbClr val="083860"/>
                </a:solidFill>
              </a:rPr>
              <a:t>Look</a:t>
            </a:r>
            <a:r>
              <a:rPr sz="5200" spc="-254">
                <a:solidFill>
                  <a:srgbClr val="083860"/>
                </a:solidFill>
              </a:rPr>
              <a:t> </a:t>
            </a:r>
            <a:r>
              <a:rPr sz="5200" spc="120">
                <a:solidFill>
                  <a:srgbClr val="083860"/>
                </a:solidFill>
              </a:rPr>
              <a:t>Inside</a:t>
            </a:r>
            <a:r>
              <a:rPr sz="5200" spc="-30">
                <a:solidFill>
                  <a:srgbClr val="083860"/>
                </a:solidFill>
              </a:rPr>
              <a:t> </a:t>
            </a:r>
            <a:r>
              <a:rPr sz="5200" spc="125">
                <a:solidFill>
                  <a:srgbClr val="083860"/>
                </a:solidFill>
              </a:rPr>
              <a:t>the</a:t>
            </a:r>
            <a:r>
              <a:rPr sz="5200" spc="80">
                <a:solidFill>
                  <a:srgbClr val="083860"/>
                </a:solidFill>
              </a:rPr>
              <a:t> </a:t>
            </a:r>
            <a:r>
              <a:rPr sz="5200" spc="180">
                <a:solidFill>
                  <a:srgbClr val="083860"/>
                </a:solidFill>
              </a:rPr>
              <a:t>Data:</a:t>
            </a:r>
            <a:r>
              <a:rPr sz="5200" spc="-395">
                <a:solidFill>
                  <a:srgbClr val="083860"/>
                </a:solidFill>
              </a:rPr>
              <a:t> </a:t>
            </a:r>
            <a:r>
              <a:rPr sz="5200" spc="85">
                <a:solidFill>
                  <a:srgbClr val="083860"/>
                </a:solidFill>
              </a:rPr>
              <a:t>Our</a:t>
            </a:r>
            <a:r>
              <a:rPr sz="5200" spc="-204">
                <a:solidFill>
                  <a:srgbClr val="083860"/>
                </a:solidFill>
              </a:rPr>
              <a:t> </a:t>
            </a:r>
            <a:r>
              <a:rPr sz="5200" spc="165">
                <a:solidFill>
                  <a:srgbClr val="083860"/>
                </a:solidFill>
              </a:rPr>
              <a:t>Database</a:t>
            </a:r>
            <a:r>
              <a:rPr sz="5200" spc="60">
                <a:solidFill>
                  <a:srgbClr val="083860"/>
                </a:solidFill>
              </a:rPr>
              <a:t> </a:t>
            </a:r>
            <a:r>
              <a:rPr sz="5200" spc="80">
                <a:solidFill>
                  <a:srgbClr val="083860"/>
                </a:solidFill>
              </a:rPr>
              <a:t>Schema</a:t>
            </a:r>
            <a:endParaRPr sz="5200"/>
          </a:p>
        </p:txBody>
      </p:sp>
      <p:sp>
        <p:nvSpPr>
          <p:cNvPr id="16" name="object 16"/>
          <p:cNvSpPr txBox="1"/>
          <p:nvPr/>
        </p:nvSpPr>
        <p:spPr>
          <a:xfrm>
            <a:off x="4028361" y="2725902"/>
            <a:ext cx="1132205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b="1" spc="-10">
                <a:solidFill>
                  <a:srgbClr val="2B3D4D"/>
                </a:solidFill>
                <a:latin typeface="Arial"/>
                <a:cs typeface="Arial"/>
              </a:rPr>
              <a:t>Candidates</a:t>
            </a:r>
            <a:endParaRPr sz="15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45763" y="3854216"/>
            <a:ext cx="6727825" cy="8928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5400" marR="5080" indent="-13335">
              <a:lnSpc>
                <a:spcPct val="112700"/>
              </a:lnSpc>
              <a:spcBef>
                <a:spcPts val="130"/>
              </a:spcBef>
            </a:pPr>
            <a:r>
              <a:rPr sz="2600" b="1" spc="-100">
                <a:solidFill>
                  <a:srgbClr val="070705"/>
                </a:solidFill>
                <a:latin typeface="Arial"/>
                <a:cs typeface="Arial"/>
              </a:rPr>
              <a:t>Purpose</a:t>
            </a:r>
            <a:r>
              <a:rPr sz="2600" b="1" spc="-100">
                <a:solidFill>
                  <a:srgbClr val="2B2A28"/>
                </a:solidFill>
                <a:latin typeface="Arial"/>
                <a:cs typeface="Arial"/>
              </a:rPr>
              <a:t>:</a:t>
            </a:r>
            <a:r>
              <a:rPr sz="2600" b="1" spc="-335">
                <a:solidFill>
                  <a:srgbClr val="2B2A28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181815"/>
                </a:solidFill>
                <a:latin typeface="Arial"/>
                <a:cs typeface="Arial"/>
              </a:rPr>
              <a:t>Stores</a:t>
            </a:r>
            <a:r>
              <a:rPr sz="2400" spc="45">
                <a:solidFill>
                  <a:srgbClr val="181815"/>
                </a:solidFill>
                <a:latin typeface="Arial"/>
                <a:cs typeface="Arial"/>
              </a:rPr>
              <a:t> </a:t>
            </a:r>
            <a:r>
              <a:rPr sz="2400" spc="80">
                <a:solidFill>
                  <a:srgbClr val="181815"/>
                </a:solidFill>
                <a:latin typeface="Arial"/>
                <a:cs typeface="Arial"/>
              </a:rPr>
              <a:t>parsed</a:t>
            </a:r>
            <a:r>
              <a:rPr sz="2400" spc="-55">
                <a:solidFill>
                  <a:srgbClr val="181815"/>
                </a:solidFill>
                <a:latin typeface="Arial"/>
                <a:cs typeface="Arial"/>
              </a:rPr>
              <a:t> </a:t>
            </a:r>
            <a:r>
              <a:rPr sz="2400" spc="70">
                <a:solidFill>
                  <a:srgbClr val="181815"/>
                </a:solidFill>
                <a:latin typeface="Arial"/>
                <a:cs typeface="Arial"/>
              </a:rPr>
              <a:t>information</a:t>
            </a:r>
            <a:r>
              <a:rPr sz="2400" spc="160">
                <a:solidFill>
                  <a:srgbClr val="181815"/>
                </a:solidFill>
                <a:latin typeface="Arial"/>
                <a:cs typeface="Arial"/>
              </a:rPr>
              <a:t> </a:t>
            </a:r>
            <a:r>
              <a:rPr sz="2400" spc="95">
                <a:solidFill>
                  <a:srgbClr val="181815"/>
                </a:solidFill>
                <a:latin typeface="Arial"/>
                <a:cs typeface="Arial"/>
              </a:rPr>
              <a:t>from</a:t>
            </a:r>
            <a:r>
              <a:rPr sz="2400" spc="55">
                <a:solidFill>
                  <a:srgbClr val="181815"/>
                </a:solidFill>
                <a:latin typeface="Arial"/>
                <a:cs typeface="Arial"/>
              </a:rPr>
              <a:t> </a:t>
            </a:r>
            <a:r>
              <a:rPr sz="2400" spc="60">
                <a:solidFill>
                  <a:srgbClr val="181815"/>
                </a:solidFill>
                <a:latin typeface="Arial"/>
                <a:cs typeface="Arial"/>
              </a:rPr>
              <a:t>every </a:t>
            </a:r>
            <a:r>
              <a:rPr sz="2400">
                <a:solidFill>
                  <a:srgbClr val="181815"/>
                </a:solidFill>
                <a:latin typeface="Arial"/>
                <a:cs typeface="Arial"/>
              </a:rPr>
              <a:t>analyzed</a:t>
            </a:r>
            <a:r>
              <a:rPr sz="2400" spc="325">
                <a:solidFill>
                  <a:srgbClr val="181815"/>
                </a:solidFill>
                <a:latin typeface="Arial"/>
                <a:cs typeface="Arial"/>
              </a:rPr>
              <a:t> </a:t>
            </a:r>
            <a:r>
              <a:rPr sz="2400" spc="50">
                <a:solidFill>
                  <a:srgbClr val="070705"/>
                </a:solidFill>
                <a:latin typeface="Arial"/>
                <a:cs typeface="Arial"/>
              </a:rPr>
              <a:t>resume</a:t>
            </a:r>
            <a:r>
              <a:rPr sz="2400" spc="50">
                <a:solidFill>
                  <a:srgbClr val="2B2A28"/>
                </a:solidFill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669915" y="2725902"/>
            <a:ext cx="513715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b="1" spc="-20">
                <a:solidFill>
                  <a:srgbClr val="2B3D4D"/>
                </a:solidFill>
                <a:latin typeface="Arial"/>
                <a:cs typeface="Arial"/>
              </a:rPr>
              <a:t>Jobs</a:t>
            </a:r>
            <a:endParaRPr sz="155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312023" y="3854216"/>
            <a:ext cx="7158990" cy="8928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0955" marR="5080" indent="-8890">
              <a:lnSpc>
                <a:spcPct val="112700"/>
              </a:lnSpc>
              <a:spcBef>
                <a:spcPts val="130"/>
              </a:spcBef>
            </a:pPr>
            <a:r>
              <a:rPr sz="2600" b="1" spc="-100">
                <a:solidFill>
                  <a:srgbClr val="070705"/>
                </a:solidFill>
                <a:latin typeface="Arial"/>
                <a:cs typeface="Arial"/>
              </a:rPr>
              <a:t>Purpose</a:t>
            </a:r>
            <a:r>
              <a:rPr sz="2600" b="1" spc="-100">
                <a:solidFill>
                  <a:srgbClr val="2B2A28"/>
                </a:solidFill>
                <a:latin typeface="Arial"/>
                <a:cs typeface="Arial"/>
              </a:rPr>
              <a:t>:</a:t>
            </a:r>
            <a:r>
              <a:rPr sz="2600" b="1" spc="-335">
                <a:solidFill>
                  <a:srgbClr val="2B2A28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181815"/>
                </a:solidFill>
                <a:latin typeface="Arial"/>
                <a:cs typeface="Arial"/>
              </a:rPr>
              <a:t>Contains</a:t>
            </a:r>
            <a:r>
              <a:rPr sz="2400" spc="175">
                <a:solidFill>
                  <a:srgbClr val="181815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070705"/>
                </a:solidFill>
                <a:latin typeface="Arial"/>
                <a:cs typeface="Arial"/>
              </a:rPr>
              <a:t>the</a:t>
            </a:r>
            <a:r>
              <a:rPr sz="2400" spc="365">
                <a:solidFill>
                  <a:srgbClr val="070705"/>
                </a:solidFill>
                <a:latin typeface="Arial"/>
                <a:cs typeface="Arial"/>
              </a:rPr>
              <a:t> </a:t>
            </a:r>
            <a:r>
              <a:rPr sz="2400" spc="60">
                <a:solidFill>
                  <a:srgbClr val="2B2A28"/>
                </a:solidFill>
                <a:latin typeface="Arial"/>
                <a:cs typeface="Arial"/>
              </a:rPr>
              <a:t>seed</a:t>
            </a:r>
            <a:r>
              <a:rPr sz="2400" spc="50">
                <a:solidFill>
                  <a:srgbClr val="2B2A28"/>
                </a:solidFill>
                <a:latin typeface="Arial"/>
                <a:cs typeface="Arial"/>
              </a:rPr>
              <a:t> </a:t>
            </a:r>
            <a:r>
              <a:rPr sz="2400" spc="90">
                <a:solidFill>
                  <a:srgbClr val="181815"/>
                </a:solidFill>
                <a:latin typeface="Arial"/>
                <a:cs typeface="Arial"/>
              </a:rPr>
              <a:t>job</a:t>
            </a:r>
            <a:r>
              <a:rPr sz="2400" spc="10">
                <a:solidFill>
                  <a:srgbClr val="181815"/>
                </a:solidFill>
                <a:latin typeface="Arial"/>
                <a:cs typeface="Arial"/>
              </a:rPr>
              <a:t> </a:t>
            </a:r>
            <a:r>
              <a:rPr sz="2400" spc="60">
                <a:solidFill>
                  <a:srgbClr val="181815"/>
                </a:solidFill>
                <a:latin typeface="Arial"/>
                <a:cs typeface="Arial"/>
              </a:rPr>
              <a:t>descriptions</a:t>
            </a:r>
            <a:r>
              <a:rPr sz="2400" spc="315">
                <a:solidFill>
                  <a:srgbClr val="181815"/>
                </a:solidFill>
                <a:latin typeface="Arial"/>
                <a:cs typeface="Arial"/>
              </a:rPr>
              <a:t> </a:t>
            </a:r>
            <a:r>
              <a:rPr sz="2400" spc="65">
                <a:solidFill>
                  <a:srgbClr val="181815"/>
                </a:solidFill>
                <a:latin typeface="Arial"/>
                <a:cs typeface="Arial"/>
              </a:rPr>
              <a:t>used for</a:t>
            </a:r>
            <a:r>
              <a:rPr sz="2400" spc="114">
                <a:solidFill>
                  <a:srgbClr val="181815"/>
                </a:solidFill>
                <a:latin typeface="Arial"/>
                <a:cs typeface="Arial"/>
              </a:rPr>
              <a:t> </a:t>
            </a:r>
            <a:r>
              <a:rPr sz="2400" spc="65">
                <a:solidFill>
                  <a:srgbClr val="181815"/>
                </a:solidFill>
                <a:latin typeface="Arial"/>
                <a:cs typeface="Arial"/>
              </a:rPr>
              <a:t>matching</a:t>
            </a:r>
            <a:r>
              <a:rPr sz="2400" spc="100">
                <a:solidFill>
                  <a:srgbClr val="181815"/>
                </a:solidFill>
                <a:latin typeface="Arial"/>
                <a:cs typeface="Arial"/>
              </a:rPr>
              <a:t> and</a:t>
            </a:r>
            <a:r>
              <a:rPr sz="2400" spc="-150">
                <a:solidFill>
                  <a:srgbClr val="181815"/>
                </a:solidFill>
                <a:latin typeface="Arial"/>
                <a:cs typeface="Arial"/>
              </a:rPr>
              <a:t> </a:t>
            </a:r>
            <a:r>
              <a:rPr sz="2400" spc="70">
                <a:solidFill>
                  <a:srgbClr val="181815"/>
                </a:solidFill>
                <a:latin typeface="Arial"/>
                <a:cs typeface="Arial"/>
              </a:rPr>
              <a:t>recommendations.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08580" y="9182735"/>
            <a:ext cx="15349219" cy="418465"/>
          </a:xfrm>
          <a:prstGeom prst="rect">
            <a:avLst/>
          </a:prstGeom>
          <a:solidFill>
            <a:srgbClr val="AA8C52"/>
          </a:solidFill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400">
                <a:solidFill>
                  <a:srgbClr val="F9EFCA"/>
                </a:solidFill>
                <a:latin typeface="Arial"/>
                <a:cs typeface="Arial"/>
              </a:rPr>
              <a:t>A</a:t>
            </a:r>
            <a:r>
              <a:rPr sz="2400" spc="55">
                <a:solidFill>
                  <a:srgbClr val="F9EFCA"/>
                </a:solidFill>
                <a:latin typeface="Arial"/>
                <a:cs typeface="Arial"/>
              </a:rPr>
              <a:t> </a:t>
            </a:r>
            <a:r>
              <a:rPr sz="2400" spc="60">
                <a:solidFill>
                  <a:srgbClr val="F9EFCA"/>
                </a:solidFill>
                <a:latin typeface="Arial"/>
                <a:cs typeface="Arial"/>
              </a:rPr>
              <a:t>flexible</a:t>
            </a:r>
            <a:r>
              <a:rPr sz="2400" spc="-15">
                <a:solidFill>
                  <a:srgbClr val="F9EFCA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F9EFCA"/>
                </a:solidFill>
                <a:latin typeface="Arial"/>
                <a:cs typeface="Arial"/>
              </a:rPr>
              <a:t>NoSQL</a:t>
            </a:r>
            <a:r>
              <a:rPr sz="2400" spc="55">
                <a:solidFill>
                  <a:srgbClr val="F9EFCA"/>
                </a:solidFill>
                <a:latin typeface="Arial"/>
                <a:cs typeface="Arial"/>
              </a:rPr>
              <a:t> </a:t>
            </a:r>
            <a:r>
              <a:rPr sz="2400" spc="85">
                <a:solidFill>
                  <a:srgbClr val="F9EFCA"/>
                </a:solidFill>
                <a:latin typeface="Arial"/>
                <a:cs typeface="Arial"/>
              </a:rPr>
              <a:t>structure</a:t>
            </a:r>
            <a:r>
              <a:rPr sz="2400" spc="50">
                <a:solidFill>
                  <a:srgbClr val="F9EFCA"/>
                </a:solidFill>
                <a:latin typeface="Arial"/>
                <a:cs typeface="Arial"/>
              </a:rPr>
              <a:t> </a:t>
            </a:r>
            <a:r>
              <a:rPr sz="2400" spc="65">
                <a:solidFill>
                  <a:srgbClr val="F9EFCA"/>
                </a:solidFill>
                <a:latin typeface="Arial"/>
                <a:cs typeface="Arial"/>
              </a:rPr>
              <a:t>allows</a:t>
            </a:r>
            <a:r>
              <a:rPr sz="2400" spc="-105">
                <a:solidFill>
                  <a:srgbClr val="F9EFCA"/>
                </a:solidFill>
                <a:latin typeface="Arial"/>
                <a:cs typeface="Arial"/>
              </a:rPr>
              <a:t> </a:t>
            </a:r>
            <a:r>
              <a:rPr sz="2400" spc="75">
                <a:solidFill>
                  <a:srgbClr val="F9EFCA"/>
                </a:solidFill>
                <a:latin typeface="Arial"/>
                <a:cs typeface="Arial"/>
              </a:rPr>
              <a:t>us</a:t>
            </a:r>
            <a:r>
              <a:rPr sz="2400" spc="-35">
                <a:solidFill>
                  <a:srgbClr val="F9EFCA"/>
                </a:solidFill>
                <a:latin typeface="Arial"/>
                <a:cs typeface="Arial"/>
              </a:rPr>
              <a:t> </a:t>
            </a:r>
            <a:r>
              <a:rPr sz="2400" spc="55">
                <a:solidFill>
                  <a:srgbClr val="F9EFCA"/>
                </a:solidFill>
                <a:latin typeface="Arial"/>
                <a:cs typeface="Arial"/>
              </a:rPr>
              <a:t>to</a:t>
            </a:r>
            <a:r>
              <a:rPr sz="2400" spc="180">
                <a:solidFill>
                  <a:srgbClr val="F9EFCA"/>
                </a:solidFill>
                <a:latin typeface="Arial"/>
                <a:cs typeface="Arial"/>
              </a:rPr>
              <a:t> </a:t>
            </a:r>
            <a:r>
              <a:rPr sz="2400" spc="90">
                <a:solidFill>
                  <a:srgbClr val="F9EFCA"/>
                </a:solidFill>
                <a:latin typeface="Arial"/>
                <a:cs typeface="Arial"/>
              </a:rPr>
              <a:t>store</a:t>
            </a:r>
            <a:r>
              <a:rPr sz="2400" spc="-165">
                <a:solidFill>
                  <a:srgbClr val="F9EFCA"/>
                </a:solidFill>
                <a:latin typeface="Arial"/>
                <a:cs typeface="Arial"/>
              </a:rPr>
              <a:t> </a:t>
            </a:r>
            <a:r>
              <a:rPr sz="2400" spc="95">
                <a:solidFill>
                  <a:srgbClr val="F9EFCA"/>
                </a:solidFill>
                <a:latin typeface="Arial"/>
                <a:cs typeface="Arial"/>
              </a:rPr>
              <a:t>rich,</a:t>
            </a:r>
            <a:r>
              <a:rPr sz="2400" spc="-85">
                <a:solidFill>
                  <a:srgbClr val="F9EFCA"/>
                </a:solidFill>
                <a:latin typeface="Arial"/>
                <a:cs typeface="Arial"/>
              </a:rPr>
              <a:t> </a:t>
            </a:r>
            <a:r>
              <a:rPr sz="2400" spc="80">
                <a:solidFill>
                  <a:srgbClr val="F9EFCA"/>
                </a:solidFill>
                <a:latin typeface="Arial"/>
                <a:cs typeface="Arial"/>
              </a:rPr>
              <a:t>unstructured</a:t>
            </a:r>
            <a:r>
              <a:rPr sz="2400" spc="110">
                <a:solidFill>
                  <a:srgbClr val="F9EFCA"/>
                </a:solidFill>
                <a:latin typeface="Arial"/>
                <a:cs typeface="Arial"/>
              </a:rPr>
              <a:t> </a:t>
            </a:r>
            <a:r>
              <a:rPr sz="2400" spc="75">
                <a:solidFill>
                  <a:srgbClr val="F9EFCA"/>
                </a:solidFill>
                <a:latin typeface="Arial"/>
                <a:cs typeface="Arial"/>
              </a:rPr>
              <a:t>data</a:t>
            </a:r>
            <a:r>
              <a:rPr sz="2400" spc="-75">
                <a:solidFill>
                  <a:srgbClr val="F9EFCA"/>
                </a:solidFill>
                <a:latin typeface="Arial"/>
                <a:cs typeface="Arial"/>
              </a:rPr>
              <a:t> </a:t>
            </a:r>
            <a:r>
              <a:rPr sz="2400" spc="90">
                <a:solidFill>
                  <a:srgbClr val="F9EFCA"/>
                </a:solidFill>
                <a:latin typeface="Arial"/>
                <a:cs typeface="Arial"/>
              </a:rPr>
              <a:t>efficiently</a:t>
            </a:r>
            <a:r>
              <a:rPr sz="2400" spc="135">
                <a:solidFill>
                  <a:srgbClr val="F9EFCA"/>
                </a:solidFill>
                <a:latin typeface="Arial"/>
                <a:cs typeface="Arial"/>
              </a:rPr>
              <a:t> </a:t>
            </a:r>
            <a:r>
              <a:rPr sz="2400" spc="100">
                <a:solidFill>
                  <a:srgbClr val="F9EFCA"/>
                </a:solidFill>
                <a:latin typeface="Arial"/>
                <a:cs typeface="Arial"/>
              </a:rPr>
              <a:t>and</a:t>
            </a:r>
            <a:r>
              <a:rPr sz="2400" spc="-75">
                <a:solidFill>
                  <a:srgbClr val="F9EFCA"/>
                </a:solidFill>
                <a:latin typeface="Arial"/>
                <a:cs typeface="Arial"/>
              </a:rPr>
              <a:t> </a:t>
            </a:r>
            <a:r>
              <a:rPr sz="2400" spc="50">
                <a:solidFill>
                  <a:srgbClr val="F9EFCA"/>
                </a:solidFill>
                <a:latin typeface="Arial"/>
                <a:cs typeface="Arial"/>
              </a:rPr>
              <a:t>scale</a:t>
            </a:r>
            <a:r>
              <a:rPr sz="2400" spc="-10">
                <a:solidFill>
                  <a:srgbClr val="F9EFCA"/>
                </a:solidFill>
                <a:latin typeface="Arial"/>
                <a:cs typeface="Arial"/>
              </a:rPr>
              <a:t> </a:t>
            </a:r>
            <a:r>
              <a:rPr sz="2400" spc="50">
                <a:solidFill>
                  <a:srgbClr val="F9EFCA"/>
                </a:solidFill>
                <a:latin typeface="Arial"/>
                <a:cs typeface="Arial"/>
              </a:rPr>
              <a:t>the</a:t>
            </a:r>
            <a:r>
              <a:rPr sz="2400" spc="195">
                <a:solidFill>
                  <a:srgbClr val="F9EFCA"/>
                </a:solidFill>
                <a:latin typeface="Arial"/>
                <a:cs typeface="Arial"/>
              </a:rPr>
              <a:t> </a:t>
            </a:r>
            <a:r>
              <a:rPr sz="2400" spc="85">
                <a:solidFill>
                  <a:srgbClr val="F9EFCA"/>
                </a:solidFill>
                <a:latin typeface="Arial"/>
                <a:cs typeface="Arial"/>
              </a:rPr>
              <a:t>system</a:t>
            </a:r>
            <a:r>
              <a:rPr sz="2400" spc="-110">
                <a:solidFill>
                  <a:srgbClr val="F9EFCA"/>
                </a:solidFill>
                <a:latin typeface="Arial"/>
                <a:cs typeface="Arial"/>
              </a:rPr>
              <a:t> </a:t>
            </a:r>
            <a:r>
              <a:rPr sz="2400" spc="40">
                <a:solidFill>
                  <a:srgbClr val="F9EFCA"/>
                </a:solidFill>
                <a:latin typeface="Arial"/>
                <a:cs typeface="Arial"/>
              </a:rPr>
              <a:t>easily.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1" name="Picture 30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F2E596B-795C-9D86-8317-6C4305869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17" y="4859573"/>
            <a:ext cx="7376472" cy="3953000"/>
          </a:xfrm>
          <a:prstGeom prst="rect">
            <a:avLst/>
          </a:prstGeom>
        </p:spPr>
      </p:pic>
      <p:pic>
        <p:nvPicPr>
          <p:cNvPr id="33" name="Picture 32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24800CA4-6D7A-2607-259B-C6868A5F2B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626" y="5079974"/>
            <a:ext cx="5722577" cy="33552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8005" y="2170508"/>
            <a:ext cx="1146322" cy="132767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2532" y="4417350"/>
            <a:ext cx="1171796" cy="125108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6054" y="2323702"/>
            <a:ext cx="917058" cy="117448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17739" y="4442883"/>
            <a:ext cx="1248217" cy="127661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19634" y="7149306"/>
            <a:ext cx="1069901" cy="1123420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006216" y="7225900"/>
            <a:ext cx="0" cy="766445"/>
          </a:xfrm>
          <a:custGeom>
            <a:avLst/>
            <a:gdLst/>
            <a:ahLst/>
            <a:cxnLst/>
            <a:rect l="l" t="t" r="r" b="b"/>
            <a:pathLst>
              <a:path h="766445">
                <a:moveTo>
                  <a:pt x="0" y="765968"/>
                </a:moveTo>
                <a:lnTo>
                  <a:pt x="0" y="0"/>
                </a:lnTo>
              </a:path>
            </a:pathLst>
          </a:custGeom>
          <a:ln w="509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10537" y="7225900"/>
            <a:ext cx="0" cy="459740"/>
          </a:xfrm>
          <a:custGeom>
            <a:avLst/>
            <a:gdLst/>
            <a:ahLst/>
            <a:cxnLst/>
            <a:rect l="l" t="t" r="r" b="b"/>
            <a:pathLst>
              <a:path h="459740">
                <a:moveTo>
                  <a:pt x="0" y="459581"/>
                </a:moveTo>
                <a:lnTo>
                  <a:pt x="0" y="0"/>
                </a:lnTo>
              </a:path>
            </a:pathLst>
          </a:custGeom>
          <a:ln w="509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70582" y="2425831"/>
            <a:ext cx="0" cy="536575"/>
          </a:xfrm>
          <a:custGeom>
            <a:avLst/>
            <a:gdLst/>
            <a:ahLst/>
            <a:cxnLst/>
            <a:rect l="l" t="t" r="r" b="b"/>
            <a:pathLst>
              <a:path h="536575">
                <a:moveTo>
                  <a:pt x="0" y="536177"/>
                </a:moveTo>
                <a:lnTo>
                  <a:pt x="0" y="0"/>
                </a:lnTo>
              </a:path>
            </a:pathLst>
          </a:custGeom>
          <a:ln w="3175">
            <a:solidFill>
              <a:srgbClr val="08365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100377" y="2425831"/>
            <a:ext cx="0" cy="536575"/>
          </a:xfrm>
          <a:custGeom>
            <a:avLst/>
            <a:gdLst/>
            <a:ahLst/>
            <a:cxnLst/>
            <a:rect l="l" t="t" r="r" b="b"/>
            <a:pathLst>
              <a:path h="536575">
                <a:moveTo>
                  <a:pt x="0" y="536177"/>
                </a:moveTo>
                <a:lnTo>
                  <a:pt x="0" y="0"/>
                </a:lnTo>
              </a:path>
            </a:pathLst>
          </a:custGeom>
          <a:ln w="12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348899" y="2259871"/>
            <a:ext cx="611505" cy="0"/>
          </a:xfrm>
          <a:custGeom>
            <a:avLst/>
            <a:gdLst/>
            <a:ahLst/>
            <a:cxnLst/>
            <a:rect l="l" t="t" r="r" b="b"/>
            <a:pathLst>
              <a:path w="611504">
                <a:moveTo>
                  <a:pt x="0" y="0"/>
                </a:moveTo>
                <a:lnTo>
                  <a:pt x="611372" y="0"/>
                </a:lnTo>
              </a:path>
            </a:pathLst>
          </a:custGeom>
          <a:ln w="510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68005" y="7468458"/>
            <a:ext cx="993775" cy="0"/>
          </a:xfrm>
          <a:custGeom>
            <a:avLst/>
            <a:gdLst/>
            <a:ahLst/>
            <a:cxnLst/>
            <a:rect l="l" t="t" r="r" b="b"/>
            <a:pathLst>
              <a:path w="993775">
                <a:moveTo>
                  <a:pt x="0" y="0"/>
                </a:moveTo>
                <a:lnTo>
                  <a:pt x="993479" y="0"/>
                </a:lnTo>
              </a:path>
            </a:pathLst>
          </a:custGeom>
          <a:ln w="6383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05999" rIns="0" bIns="0" rtlCol="0">
            <a:spAutoFit/>
          </a:bodyPr>
          <a:lstStyle/>
          <a:p>
            <a:pPr marL="362585">
              <a:lnSpc>
                <a:spcPct val="100000"/>
              </a:lnSpc>
              <a:spcBef>
                <a:spcPts val="130"/>
              </a:spcBef>
            </a:pPr>
            <a:r>
              <a:rPr sz="5750">
                <a:solidFill>
                  <a:srgbClr val="08365D"/>
                </a:solidFill>
              </a:rPr>
              <a:t>Key</a:t>
            </a:r>
            <a:r>
              <a:rPr sz="5750" spc="-250">
                <a:solidFill>
                  <a:srgbClr val="08365D"/>
                </a:solidFill>
              </a:rPr>
              <a:t> </a:t>
            </a:r>
            <a:r>
              <a:rPr sz="5750" spc="75">
                <a:solidFill>
                  <a:srgbClr val="08365D"/>
                </a:solidFill>
              </a:rPr>
              <a:t>Capabilities</a:t>
            </a:r>
            <a:r>
              <a:rPr sz="5750" spc="185">
                <a:solidFill>
                  <a:srgbClr val="08365D"/>
                </a:solidFill>
              </a:rPr>
              <a:t> </a:t>
            </a:r>
            <a:r>
              <a:rPr sz="5750" spc="160">
                <a:solidFill>
                  <a:srgbClr val="08365D"/>
                </a:solidFill>
              </a:rPr>
              <a:t>and</a:t>
            </a:r>
            <a:r>
              <a:rPr sz="5750" spc="-175">
                <a:solidFill>
                  <a:srgbClr val="08365D"/>
                </a:solidFill>
              </a:rPr>
              <a:t> </a:t>
            </a:r>
            <a:r>
              <a:rPr sz="5750" spc="80">
                <a:solidFill>
                  <a:srgbClr val="08365D"/>
                </a:solidFill>
              </a:rPr>
              <a:t>Achievements</a:t>
            </a:r>
            <a:endParaRPr sz="5750"/>
          </a:p>
        </p:txBody>
      </p:sp>
      <p:sp>
        <p:nvSpPr>
          <p:cNvPr id="14" name="object 14"/>
          <p:cNvSpPr txBox="1"/>
          <p:nvPr/>
        </p:nvSpPr>
        <p:spPr>
          <a:xfrm>
            <a:off x="1159682" y="6996179"/>
            <a:ext cx="609600" cy="48005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3495">
              <a:lnSpc>
                <a:spcPts val="1905"/>
              </a:lnSpc>
              <a:spcBef>
                <a:spcPts val="110"/>
              </a:spcBef>
              <a:tabLst>
                <a:tab pos="508000" algn="l"/>
              </a:tabLst>
            </a:pPr>
            <a:r>
              <a:rPr sz="2000" u="heavy" spc="-50">
                <a:solidFill>
                  <a:srgbClr val="08365D"/>
                </a:solidFill>
                <a:uFill>
                  <a:solidFill>
                    <a:srgbClr val="08365D"/>
                  </a:solidFill>
                </a:uFill>
                <a:latin typeface="Arial"/>
                <a:cs typeface="Arial"/>
              </a:rPr>
              <a:t>•</a:t>
            </a:r>
            <a:r>
              <a:rPr sz="2000" u="none">
                <a:solidFill>
                  <a:srgbClr val="08365D"/>
                </a:solidFill>
                <a:latin typeface="Arial"/>
                <a:cs typeface="Arial"/>
              </a:rPr>
              <a:t>	</a:t>
            </a:r>
            <a:r>
              <a:rPr sz="2000" u="heavy" spc="-50">
                <a:solidFill>
                  <a:srgbClr val="08365D"/>
                </a:solidFill>
                <a:uFill>
                  <a:solidFill>
                    <a:srgbClr val="08365D"/>
                  </a:solidFill>
                </a:uFill>
                <a:latin typeface="Arial"/>
                <a:cs typeface="Arial"/>
              </a:rPr>
              <a:t>•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  <a:tabLst>
                <a:tab pos="509270" algn="l"/>
              </a:tabLst>
            </a:pPr>
            <a:r>
              <a:rPr sz="1800" spc="-50">
                <a:solidFill>
                  <a:srgbClr val="08365D"/>
                </a:solidFill>
                <a:latin typeface="Arial"/>
                <a:cs typeface="Arial"/>
              </a:rPr>
              <a:t>•</a:t>
            </a:r>
            <a:r>
              <a:rPr sz="1800">
                <a:solidFill>
                  <a:srgbClr val="08365D"/>
                </a:solidFill>
                <a:latin typeface="Arial"/>
                <a:cs typeface="Arial"/>
              </a:rPr>
              <a:t>	</a:t>
            </a:r>
            <a:r>
              <a:rPr sz="1800" spc="-50">
                <a:solidFill>
                  <a:srgbClr val="08365D"/>
                </a:solidFill>
                <a:latin typeface="Arial"/>
                <a:cs typeface="Arial"/>
              </a:rPr>
              <a:t>•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50472" y="7602570"/>
            <a:ext cx="1219200" cy="707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450" spc="944">
                <a:solidFill>
                  <a:srgbClr val="08365D"/>
                </a:solidFill>
                <a:latin typeface="Arial"/>
                <a:cs typeface="Arial"/>
              </a:rPr>
              <a:t>-</a:t>
            </a:r>
            <a:r>
              <a:rPr sz="4450" spc="869">
                <a:solidFill>
                  <a:srgbClr val="08365D"/>
                </a:solidFill>
                <a:latin typeface="Arial"/>
                <a:cs typeface="Arial"/>
              </a:rPr>
              <a:t>(f)</a:t>
            </a:r>
            <a:endParaRPr sz="44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02353" y="2106744"/>
            <a:ext cx="5796280" cy="4594860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 marR="5080" indent="4445">
              <a:lnSpc>
                <a:spcPct val="102899"/>
              </a:lnSpc>
              <a:spcBef>
                <a:spcPts val="5"/>
              </a:spcBef>
            </a:pPr>
            <a:r>
              <a:rPr sz="2950" b="1" spc="55">
                <a:solidFill>
                  <a:srgbClr val="080805"/>
                </a:solidFill>
                <a:latin typeface="Arial"/>
                <a:cs typeface="Arial"/>
              </a:rPr>
              <a:t>Accurate</a:t>
            </a:r>
            <a:r>
              <a:rPr sz="2950" b="1" spc="-165">
                <a:solidFill>
                  <a:srgbClr val="080805"/>
                </a:solidFill>
                <a:latin typeface="Arial"/>
                <a:cs typeface="Arial"/>
              </a:rPr>
              <a:t> </a:t>
            </a:r>
            <a:r>
              <a:rPr sz="3100" b="1" spc="-120">
                <a:solidFill>
                  <a:srgbClr val="080805"/>
                </a:solidFill>
                <a:latin typeface="Arial"/>
                <a:cs typeface="Arial"/>
              </a:rPr>
              <a:t>&amp;</a:t>
            </a:r>
            <a:r>
              <a:rPr sz="3100" b="1" spc="-250">
                <a:solidFill>
                  <a:srgbClr val="080805"/>
                </a:solidFill>
                <a:latin typeface="Arial"/>
                <a:cs typeface="Arial"/>
              </a:rPr>
              <a:t> </a:t>
            </a:r>
            <a:r>
              <a:rPr sz="2950" b="1" spc="45">
                <a:solidFill>
                  <a:srgbClr val="080805"/>
                </a:solidFill>
                <a:latin typeface="Arial"/>
                <a:cs typeface="Arial"/>
              </a:rPr>
              <a:t>Nuanced</a:t>
            </a:r>
            <a:r>
              <a:rPr sz="2950" b="1" spc="-105">
                <a:solidFill>
                  <a:srgbClr val="080805"/>
                </a:solidFill>
                <a:latin typeface="Arial"/>
                <a:cs typeface="Arial"/>
              </a:rPr>
              <a:t> </a:t>
            </a:r>
            <a:r>
              <a:rPr sz="2950" b="1" spc="65">
                <a:solidFill>
                  <a:srgbClr val="080805"/>
                </a:solidFill>
                <a:latin typeface="Arial"/>
                <a:cs typeface="Arial"/>
              </a:rPr>
              <a:t>Matching: </a:t>
            </a:r>
            <a:r>
              <a:rPr sz="2950" spc="135">
                <a:solidFill>
                  <a:srgbClr val="080805"/>
                </a:solidFill>
                <a:latin typeface="Arial"/>
                <a:cs typeface="Arial"/>
              </a:rPr>
              <a:t>Hybrid</a:t>
            </a:r>
            <a:r>
              <a:rPr sz="2950" spc="-30">
                <a:solidFill>
                  <a:srgbClr val="080805"/>
                </a:solidFill>
                <a:latin typeface="Arial"/>
                <a:cs typeface="Arial"/>
              </a:rPr>
              <a:t> </a:t>
            </a:r>
            <a:r>
              <a:rPr sz="2950" spc="75">
                <a:solidFill>
                  <a:srgbClr val="080805"/>
                </a:solidFill>
                <a:latin typeface="Arial"/>
                <a:cs typeface="Arial"/>
              </a:rPr>
              <a:t>scoring</a:t>
            </a:r>
            <a:r>
              <a:rPr sz="2950" spc="130">
                <a:solidFill>
                  <a:srgbClr val="080805"/>
                </a:solidFill>
                <a:latin typeface="Arial"/>
                <a:cs typeface="Arial"/>
              </a:rPr>
              <a:t> </a:t>
            </a:r>
            <a:r>
              <a:rPr sz="2950" spc="105">
                <a:solidFill>
                  <a:srgbClr val="080805"/>
                </a:solidFill>
                <a:latin typeface="Arial"/>
                <a:cs typeface="Arial"/>
              </a:rPr>
              <a:t>system</a:t>
            </a:r>
            <a:r>
              <a:rPr sz="2950" spc="-30">
                <a:solidFill>
                  <a:srgbClr val="080805"/>
                </a:solidFill>
                <a:latin typeface="Arial"/>
                <a:cs typeface="Arial"/>
              </a:rPr>
              <a:t> </a:t>
            </a:r>
            <a:r>
              <a:rPr sz="2950" spc="80">
                <a:solidFill>
                  <a:srgbClr val="080805"/>
                </a:solidFill>
                <a:latin typeface="Arial"/>
                <a:cs typeface="Arial"/>
              </a:rPr>
              <a:t>combines </a:t>
            </a:r>
            <a:r>
              <a:rPr sz="2950" spc="100">
                <a:solidFill>
                  <a:srgbClr val="080805"/>
                </a:solidFill>
                <a:latin typeface="Arial"/>
                <a:cs typeface="Arial"/>
              </a:rPr>
              <a:t>three</a:t>
            </a:r>
            <a:r>
              <a:rPr sz="2950" spc="-35">
                <a:solidFill>
                  <a:srgbClr val="080805"/>
                </a:solidFill>
                <a:latin typeface="Arial"/>
                <a:cs typeface="Arial"/>
              </a:rPr>
              <a:t> </a:t>
            </a:r>
            <a:r>
              <a:rPr sz="2950" spc="95">
                <a:solidFill>
                  <a:srgbClr val="080805"/>
                </a:solidFill>
                <a:latin typeface="Arial"/>
                <a:cs typeface="Arial"/>
              </a:rPr>
              <a:t>algorithms</a:t>
            </a:r>
            <a:r>
              <a:rPr sz="2950" spc="105">
                <a:solidFill>
                  <a:srgbClr val="080805"/>
                </a:solidFill>
                <a:latin typeface="Arial"/>
                <a:cs typeface="Arial"/>
              </a:rPr>
              <a:t> </a:t>
            </a:r>
            <a:r>
              <a:rPr sz="2950" spc="80">
                <a:solidFill>
                  <a:srgbClr val="080805"/>
                </a:solidFill>
                <a:latin typeface="Arial"/>
                <a:cs typeface="Arial"/>
              </a:rPr>
              <a:t>for</a:t>
            </a:r>
            <a:r>
              <a:rPr sz="2950" spc="120">
                <a:solidFill>
                  <a:srgbClr val="080805"/>
                </a:solidFill>
                <a:latin typeface="Arial"/>
                <a:cs typeface="Arial"/>
              </a:rPr>
              <a:t> </a:t>
            </a:r>
            <a:r>
              <a:rPr sz="2950" spc="65">
                <a:solidFill>
                  <a:srgbClr val="080805"/>
                </a:solidFill>
                <a:latin typeface="Arial"/>
                <a:cs typeface="Arial"/>
              </a:rPr>
              <a:t>a</a:t>
            </a:r>
            <a:r>
              <a:rPr sz="2950" spc="-10">
                <a:solidFill>
                  <a:srgbClr val="080805"/>
                </a:solidFill>
                <a:latin typeface="Arial"/>
                <a:cs typeface="Arial"/>
              </a:rPr>
              <a:t> </a:t>
            </a:r>
            <a:r>
              <a:rPr sz="2950" spc="65">
                <a:solidFill>
                  <a:srgbClr val="080805"/>
                </a:solidFill>
                <a:latin typeface="Arial"/>
                <a:cs typeface="Arial"/>
              </a:rPr>
              <a:t>holistic </a:t>
            </a:r>
            <a:r>
              <a:rPr sz="2950" spc="45">
                <a:solidFill>
                  <a:srgbClr val="080805"/>
                </a:solidFill>
                <a:latin typeface="Arial"/>
                <a:cs typeface="Arial"/>
              </a:rPr>
              <a:t>evaluation.</a:t>
            </a:r>
            <a:endParaRPr sz="2950">
              <a:latin typeface="Arial"/>
              <a:cs typeface="Arial"/>
            </a:endParaRPr>
          </a:p>
          <a:p>
            <a:pPr marL="13335" marR="120650" indent="3810">
              <a:lnSpc>
                <a:spcPct val="102200"/>
              </a:lnSpc>
              <a:spcBef>
                <a:spcPts val="3220"/>
              </a:spcBef>
            </a:pPr>
            <a:r>
              <a:rPr sz="2950" b="1">
                <a:solidFill>
                  <a:srgbClr val="080805"/>
                </a:solidFill>
                <a:latin typeface="Arial"/>
                <a:cs typeface="Arial"/>
              </a:rPr>
              <a:t>Intelligent </a:t>
            </a:r>
            <a:r>
              <a:rPr sz="2950" b="1" spc="75">
                <a:solidFill>
                  <a:srgbClr val="080805"/>
                </a:solidFill>
                <a:latin typeface="Arial"/>
                <a:cs typeface="Arial"/>
              </a:rPr>
              <a:t>Data</a:t>
            </a:r>
            <a:r>
              <a:rPr sz="2950" b="1" spc="-95">
                <a:solidFill>
                  <a:srgbClr val="080805"/>
                </a:solidFill>
                <a:latin typeface="Arial"/>
                <a:cs typeface="Arial"/>
              </a:rPr>
              <a:t> </a:t>
            </a:r>
            <a:r>
              <a:rPr sz="2950" b="1">
                <a:solidFill>
                  <a:srgbClr val="080805"/>
                </a:solidFill>
                <a:latin typeface="Arial"/>
                <a:cs typeface="Arial"/>
              </a:rPr>
              <a:t>Parsing: </a:t>
            </a:r>
            <a:r>
              <a:rPr sz="2950" spc="-10">
                <a:solidFill>
                  <a:srgbClr val="080805"/>
                </a:solidFill>
                <a:latin typeface="Arial"/>
                <a:cs typeface="Arial"/>
              </a:rPr>
              <a:t>Real-</a:t>
            </a:r>
            <a:r>
              <a:rPr sz="2950" spc="120">
                <a:solidFill>
                  <a:srgbClr val="080805"/>
                </a:solidFill>
                <a:latin typeface="Arial"/>
                <a:cs typeface="Arial"/>
              </a:rPr>
              <a:t>time</a:t>
            </a:r>
            <a:r>
              <a:rPr sz="2950" spc="-75">
                <a:solidFill>
                  <a:srgbClr val="080805"/>
                </a:solidFill>
                <a:latin typeface="Arial"/>
                <a:cs typeface="Arial"/>
              </a:rPr>
              <a:t> </a:t>
            </a:r>
            <a:r>
              <a:rPr sz="2950" spc="50">
                <a:solidFill>
                  <a:srgbClr val="080805"/>
                </a:solidFill>
                <a:latin typeface="Arial"/>
                <a:cs typeface="Arial"/>
              </a:rPr>
              <a:t>analysis</a:t>
            </a:r>
            <a:r>
              <a:rPr sz="2950" spc="-15">
                <a:solidFill>
                  <a:srgbClr val="080805"/>
                </a:solidFill>
                <a:latin typeface="Arial"/>
                <a:cs typeface="Arial"/>
              </a:rPr>
              <a:t> </a:t>
            </a:r>
            <a:r>
              <a:rPr sz="2950">
                <a:solidFill>
                  <a:srgbClr val="080805"/>
                </a:solidFill>
                <a:latin typeface="Arial"/>
                <a:cs typeface="Arial"/>
              </a:rPr>
              <a:t>of</a:t>
            </a:r>
            <a:r>
              <a:rPr sz="2950" spc="265">
                <a:solidFill>
                  <a:srgbClr val="080805"/>
                </a:solidFill>
                <a:latin typeface="Arial"/>
                <a:cs typeface="Arial"/>
              </a:rPr>
              <a:t> </a:t>
            </a:r>
            <a:r>
              <a:rPr sz="2950">
                <a:solidFill>
                  <a:srgbClr val="080805"/>
                </a:solidFill>
                <a:latin typeface="Arial"/>
                <a:cs typeface="Arial"/>
              </a:rPr>
              <a:t>PDF</a:t>
            </a:r>
            <a:r>
              <a:rPr sz="2950" spc="15">
                <a:solidFill>
                  <a:srgbClr val="080805"/>
                </a:solidFill>
                <a:latin typeface="Arial"/>
                <a:cs typeface="Arial"/>
              </a:rPr>
              <a:t> </a:t>
            </a:r>
            <a:r>
              <a:rPr sz="2950" spc="110">
                <a:solidFill>
                  <a:srgbClr val="080805"/>
                </a:solidFill>
                <a:latin typeface="Arial"/>
                <a:cs typeface="Arial"/>
              </a:rPr>
              <a:t>and</a:t>
            </a:r>
            <a:r>
              <a:rPr sz="2950" spc="-125">
                <a:solidFill>
                  <a:srgbClr val="080805"/>
                </a:solidFill>
                <a:latin typeface="Arial"/>
                <a:cs typeface="Arial"/>
              </a:rPr>
              <a:t> </a:t>
            </a:r>
            <a:r>
              <a:rPr sz="2950" spc="-20">
                <a:solidFill>
                  <a:srgbClr val="080805"/>
                </a:solidFill>
                <a:latin typeface="Arial"/>
                <a:cs typeface="Arial"/>
              </a:rPr>
              <a:t>DOCX </a:t>
            </a:r>
            <a:r>
              <a:rPr sz="2950" spc="80">
                <a:solidFill>
                  <a:srgbClr val="080805"/>
                </a:solidFill>
                <a:latin typeface="Arial"/>
                <a:cs typeface="Arial"/>
              </a:rPr>
              <a:t>files</a:t>
            </a:r>
            <a:r>
              <a:rPr sz="2950" spc="35">
                <a:solidFill>
                  <a:srgbClr val="080805"/>
                </a:solidFill>
                <a:latin typeface="Arial"/>
                <a:cs typeface="Arial"/>
              </a:rPr>
              <a:t> </a:t>
            </a:r>
            <a:r>
              <a:rPr sz="2950" spc="165">
                <a:solidFill>
                  <a:srgbClr val="080805"/>
                </a:solidFill>
                <a:latin typeface="Arial"/>
                <a:cs typeface="Arial"/>
              </a:rPr>
              <a:t>with</a:t>
            </a:r>
            <a:r>
              <a:rPr sz="2950" spc="-15">
                <a:solidFill>
                  <a:srgbClr val="080805"/>
                </a:solidFill>
                <a:latin typeface="Arial"/>
                <a:cs typeface="Arial"/>
              </a:rPr>
              <a:t> </a:t>
            </a:r>
            <a:r>
              <a:rPr sz="2950" spc="85">
                <a:solidFill>
                  <a:srgbClr val="080805"/>
                </a:solidFill>
                <a:latin typeface="Arial"/>
                <a:cs typeface="Arial"/>
              </a:rPr>
              <a:t>section-</a:t>
            </a:r>
            <a:r>
              <a:rPr sz="2950" spc="105">
                <a:solidFill>
                  <a:srgbClr val="080805"/>
                </a:solidFill>
                <a:latin typeface="Arial"/>
                <a:cs typeface="Arial"/>
              </a:rPr>
              <a:t>aware</a:t>
            </a:r>
            <a:r>
              <a:rPr sz="2950" spc="254">
                <a:solidFill>
                  <a:srgbClr val="080805"/>
                </a:solidFill>
                <a:latin typeface="Arial"/>
                <a:cs typeface="Arial"/>
              </a:rPr>
              <a:t> </a:t>
            </a:r>
            <a:r>
              <a:rPr sz="2950" spc="80">
                <a:solidFill>
                  <a:srgbClr val="080805"/>
                </a:solidFill>
                <a:latin typeface="Arial"/>
                <a:cs typeface="Arial"/>
              </a:rPr>
              <a:t>parsing </a:t>
            </a:r>
            <a:r>
              <a:rPr sz="2950" spc="85">
                <a:solidFill>
                  <a:srgbClr val="080805"/>
                </a:solidFill>
                <a:latin typeface="Arial"/>
                <a:cs typeface="Arial"/>
              </a:rPr>
              <a:t>(weighting</a:t>
            </a:r>
            <a:r>
              <a:rPr sz="2950" spc="265">
                <a:solidFill>
                  <a:srgbClr val="080805"/>
                </a:solidFill>
                <a:latin typeface="Arial"/>
                <a:cs typeface="Arial"/>
              </a:rPr>
              <a:t> </a:t>
            </a:r>
            <a:r>
              <a:rPr sz="2950">
                <a:solidFill>
                  <a:srgbClr val="080805"/>
                </a:solidFill>
                <a:latin typeface="Arial"/>
                <a:cs typeface="Arial"/>
              </a:rPr>
              <a:t>Skills</a:t>
            </a:r>
            <a:r>
              <a:rPr sz="2950" spc="150">
                <a:solidFill>
                  <a:srgbClr val="080805"/>
                </a:solidFill>
                <a:latin typeface="Arial"/>
                <a:cs typeface="Arial"/>
              </a:rPr>
              <a:t> </a:t>
            </a:r>
            <a:r>
              <a:rPr sz="2950" spc="90">
                <a:solidFill>
                  <a:srgbClr val="080805"/>
                </a:solidFill>
                <a:latin typeface="Arial"/>
                <a:cs typeface="Arial"/>
              </a:rPr>
              <a:t>x3.0</a:t>
            </a:r>
            <a:r>
              <a:rPr sz="2950" spc="15">
                <a:solidFill>
                  <a:srgbClr val="080805"/>
                </a:solidFill>
                <a:latin typeface="Arial"/>
                <a:cs typeface="Arial"/>
              </a:rPr>
              <a:t> </a:t>
            </a:r>
            <a:r>
              <a:rPr sz="2950" spc="80">
                <a:solidFill>
                  <a:srgbClr val="080805"/>
                </a:solidFill>
                <a:latin typeface="Arial"/>
                <a:cs typeface="Arial"/>
              </a:rPr>
              <a:t>and </a:t>
            </a:r>
            <a:r>
              <a:rPr sz="2950" spc="50">
                <a:solidFill>
                  <a:srgbClr val="080805"/>
                </a:solidFill>
                <a:latin typeface="Arial"/>
                <a:cs typeface="Arial"/>
              </a:rPr>
              <a:t>Experience</a:t>
            </a:r>
            <a:r>
              <a:rPr sz="2950" spc="185">
                <a:solidFill>
                  <a:srgbClr val="080805"/>
                </a:solidFill>
                <a:latin typeface="Arial"/>
                <a:cs typeface="Arial"/>
              </a:rPr>
              <a:t> </a:t>
            </a:r>
            <a:r>
              <a:rPr sz="2950" spc="55">
                <a:solidFill>
                  <a:srgbClr val="080805"/>
                </a:solidFill>
                <a:latin typeface="Arial"/>
                <a:cs typeface="Arial"/>
              </a:rPr>
              <a:t>x2.0).</a:t>
            </a:r>
            <a:endParaRPr sz="29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02391" y="7079158"/>
            <a:ext cx="5908675" cy="1869439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 indent="4445">
              <a:lnSpc>
                <a:spcPct val="102200"/>
              </a:lnSpc>
              <a:spcBef>
                <a:spcPts val="35"/>
              </a:spcBef>
            </a:pPr>
            <a:r>
              <a:rPr sz="2950" b="1" spc="60">
                <a:solidFill>
                  <a:srgbClr val="080805"/>
                </a:solidFill>
                <a:latin typeface="Arial"/>
                <a:cs typeface="Arial"/>
              </a:rPr>
              <a:t>Automated</a:t>
            </a:r>
            <a:r>
              <a:rPr sz="2950" b="1">
                <a:solidFill>
                  <a:srgbClr val="080805"/>
                </a:solidFill>
                <a:latin typeface="Arial"/>
                <a:cs typeface="Arial"/>
              </a:rPr>
              <a:t> </a:t>
            </a:r>
            <a:r>
              <a:rPr sz="2950" b="1" spc="-10">
                <a:solidFill>
                  <a:srgbClr val="080805"/>
                </a:solidFill>
                <a:latin typeface="Arial"/>
                <a:cs typeface="Arial"/>
              </a:rPr>
              <a:t>Experience </a:t>
            </a:r>
            <a:r>
              <a:rPr sz="2950" b="1">
                <a:solidFill>
                  <a:srgbClr val="080805"/>
                </a:solidFill>
                <a:latin typeface="Arial"/>
                <a:cs typeface="Arial"/>
              </a:rPr>
              <a:t>Calculation:</a:t>
            </a:r>
            <a:r>
              <a:rPr sz="2950" b="1" spc="190">
                <a:solidFill>
                  <a:srgbClr val="080805"/>
                </a:solidFill>
                <a:latin typeface="Arial"/>
                <a:cs typeface="Arial"/>
              </a:rPr>
              <a:t> </a:t>
            </a:r>
            <a:r>
              <a:rPr sz="2950" spc="75">
                <a:solidFill>
                  <a:srgbClr val="080805"/>
                </a:solidFill>
                <a:latin typeface="Arial"/>
                <a:cs typeface="Arial"/>
              </a:rPr>
              <a:t>Intelligently</a:t>
            </a:r>
            <a:r>
              <a:rPr sz="2950" spc="475">
                <a:solidFill>
                  <a:srgbClr val="080805"/>
                </a:solidFill>
                <a:latin typeface="Arial"/>
                <a:cs typeface="Arial"/>
              </a:rPr>
              <a:t> </a:t>
            </a:r>
            <a:r>
              <a:rPr sz="2950" spc="105">
                <a:solidFill>
                  <a:srgbClr val="080805"/>
                </a:solidFill>
                <a:latin typeface="Arial"/>
                <a:cs typeface="Arial"/>
              </a:rPr>
              <a:t>extracts</a:t>
            </a:r>
            <a:endParaRPr sz="2950">
              <a:latin typeface="Arial"/>
              <a:cs typeface="Arial"/>
            </a:endParaRPr>
          </a:p>
          <a:p>
            <a:pPr marL="26670" marR="76835" indent="-3175">
              <a:lnSpc>
                <a:spcPct val="102200"/>
              </a:lnSpc>
              <a:spcBef>
                <a:spcPts val="100"/>
              </a:spcBef>
            </a:pPr>
            <a:r>
              <a:rPr sz="2950" spc="140">
                <a:solidFill>
                  <a:srgbClr val="080805"/>
                </a:solidFill>
                <a:latin typeface="Arial"/>
                <a:cs typeface="Arial"/>
              </a:rPr>
              <a:t>total</a:t>
            </a:r>
            <a:r>
              <a:rPr sz="2950" spc="5">
                <a:solidFill>
                  <a:srgbClr val="080805"/>
                </a:solidFill>
                <a:latin typeface="Arial"/>
                <a:cs typeface="Arial"/>
              </a:rPr>
              <a:t> </a:t>
            </a:r>
            <a:r>
              <a:rPr sz="2950" spc="55">
                <a:solidFill>
                  <a:srgbClr val="080805"/>
                </a:solidFill>
                <a:latin typeface="Arial"/>
                <a:cs typeface="Arial"/>
              </a:rPr>
              <a:t>years</a:t>
            </a:r>
            <a:r>
              <a:rPr sz="2950" spc="65">
                <a:solidFill>
                  <a:srgbClr val="080805"/>
                </a:solidFill>
                <a:latin typeface="Arial"/>
                <a:cs typeface="Arial"/>
              </a:rPr>
              <a:t> </a:t>
            </a:r>
            <a:r>
              <a:rPr sz="2950">
                <a:solidFill>
                  <a:srgbClr val="080805"/>
                </a:solidFill>
                <a:latin typeface="Arial"/>
                <a:cs typeface="Arial"/>
              </a:rPr>
              <a:t>of</a:t>
            </a:r>
            <a:r>
              <a:rPr sz="2950" spc="254">
                <a:solidFill>
                  <a:srgbClr val="080805"/>
                </a:solidFill>
                <a:latin typeface="Arial"/>
                <a:cs typeface="Arial"/>
              </a:rPr>
              <a:t> </a:t>
            </a:r>
            <a:r>
              <a:rPr sz="2950" spc="80">
                <a:solidFill>
                  <a:srgbClr val="080805"/>
                </a:solidFill>
                <a:latin typeface="Arial"/>
                <a:cs typeface="Arial"/>
              </a:rPr>
              <a:t>experience</a:t>
            </a:r>
            <a:r>
              <a:rPr sz="2950" spc="130">
                <a:solidFill>
                  <a:srgbClr val="080805"/>
                </a:solidFill>
                <a:latin typeface="Arial"/>
                <a:cs typeface="Arial"/>
              </a:rPr>
              <a:t> </a:t>
            </a:r>
            <a:r>
              <a:rPr sz="2950" spc="105">
                <a:solidFill>
                  <a:srgbClr val="080805"/>
                </a:solidFill>
                <a:latin typeface="Arial"/>
                <a:cs typeface="Arial"/>
              </a:rPr>
              <a:t>directly </a:t>
            </a:r>
            <a:r>
              <a:rPr sz="2950" spc="130">
                <a:solidFill>
                  <a:srgbClr val="080805"/>
                </a:solidFill>
                <a:latin typeface="Arial"/>
                <a:cs typeface="Arial"/>
              </a:rPr>
              <a:t>from</a:t>
            </a:r>
            <a:r>
              <a:rPr sz="2950" spc="-5">
                <a:solidFill>
                  <a:srgbClr val="080805"/>
                </a:solidFill>
                <a:latin typeface="Arial"/>
                <a:cs typeface="Arial"/>
              </a:rPr>
              <a:t> </a:t>
            </a:r>
            <a:r>
              <a:rPr sz="2950" spc="60">
                <a:solidFill>
                  <a:srgbClr val="080805"/>
                </a:solidFill>
                <a:latin typeface="Arial"/>
                <a:cs typeface="Arial"/>
              </a:rPr>
              <a:t>resume</a:t>
            </a:r>
            <a:r>
              <a:rPr sz="2950" spc="5">
                <a:solidFill>
                  <a:srgbClr val="080805"/>
                </a:solidFill>
                <a:latin typeface="Arial"/>
                <a:cs typeface="Arial"/>
              </a:rPr>
              <a:t> </a:t>
            </a:r>
            <a:r>
              <a:rPr sz="2950" spc="140">
                <a:solidFill>
                  <a:srgbClr val="080805"/>
                </a:solidFill>
                <a:latin typeface="Arial"/>
                <a:cs typeface="Arial"/>
              </a:rPr>
              <a:t>text.</a:t>
            </a:r>
            <a:endParaRPr sz="295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27305" marR="565785" indent="-4445">
              <a:lnSpc>
                <a:spcPct val="102200"/>
              </a:lnSpc>
              <a:spcBef>
                <a:spcPts val="35"/>
              </a:spcBef>
            </a:pPr>
            <a:r>
              <a:rPr b="1">
                <a:latin typeface="Arial"/>
                <a:cs typeface="Arial"/>
              </a:rPr>
              <a:t>Quality</a:t>
            </a:r>
            <a:r>
              <a:rPr b="1" spc="114">
                <a:latin typeface="Arial"/>
                <a:cs typeface="Arial"/>
              </a:rPr>
              <a:t> </a:t>
            </a:r>
            <a:r>
              <a:rPr b="1">
                <a:latin typeface="Arial"/>
                <a:cs typeface="Arial"/>
              </a:rPr>
              <a:t>Assurance:</a:t>
            </a:r>
            <a:r>
              <a:rPr b="1" spc="270">
                <a:latin typeface="Arial"/>
                <a:cs typeface="Arial"/>
              </a:rPr>
              <a:t> </a:t>
            </a:r>
            <a:r>
              <a:rPr spc="105"/>
              <a:t>Built-</a:t>
            </a:r>
            <a:r>
              <a:rPr spc="80"/>
              <a:t>in </a:t>
            </a:r>
            <a:r>
              <a:rPr spc="105"/>
              <a:t>keyword</a:t>
            </a:r>
            <a:r>
              <a:rPr spc="145"/>
              <a:t> </a:t>
            </a:r>
            <a:r>
              <a:rPr spc="125"/>
              <a:t>stuffing</a:t>
            </a:r>
            <a:r>
              <a:rPr spc="20"/>
              <a:t> </a:t>
            </a:r>
            <a:r>
              <a:rPr spc="100"/>
              <a:t>detection </a:t>
            </a:r>
            <a:r>
              <a:rPr spc="80"/>
              <a:t>prevents</a:t>
            </a:r>
            <a:r>
              <a:rPr spc="114"/>
              <a:t> </a:t>
            </a:r>
            <a:r>
              <a:rPr spc="95"/>
              <a:t>score</a:t>
            </a:r>
            <a:r>
              <a:rPr spc="-20"/>
              <a:t> </a:t>
            </a:r>
            <a:r>
              <a:rPr spc="65"/>
              <a:t>manipulation.</a:t>
            </a:r>
          </a:p>
          <a:p>
            <a:pPr>
              <a:lnSpc>
                <a:spcPct val="100000"/>
              </a:lnSpc>
            </a:pPr>
            <a:endParaRPr spc="65"/>
          </a:p>
          <a:p>
            <a:pPr>
              <a:lnSpc>
                <a:spcPct val="100000"/>
              </a:lnSpc>
              <a:spcBef>
                <a:spcPts val="150"/>
              </a:spcBef>
            </a:pPr>
            <a:endParaRPr spc="65"/>
          </a:p>
          <a:p>
            <a:pPr marL="12700" marR="146050">
              <a:lnSpc>
                <a:spcPct val="102200"/>
              </a:lnSpc>
              <a:spcBef>
                <a:spcPts val="5"/>
              </a:spcBef>
            </a:pPr>
            <a:r>
              <a:rPr b="1">
                <a:latin typeface="Arial"/>
                <a:cs typeface="Arial"/>
              </a:rPr>
              <a:t>Proactive</a:t>
            </a:r>
            <a:r>
              <a:rPr b="1" spc="240">
                <a:latin typeface="Arial"/>
                <a:cs typeface="Arial"/>
              </a:rPr>
              <a:t> </a:t>
            </a:r>
            <a:r>
              <a:rPr b="1" spc="-10">
                <a:latin typeface="Arial"/>
                <a:cs typeface="Arial"/>
              </a:rPr>
              <a:t>Opportunity </a:t>
            </a:r>
            <a:r>
              <a:rPr b="1">
                <a:latin typeface="Arial"/>
                <a:cs typeface="Arial"/>
              </a:rPr>
              <a:t>Discovery:</a:t>
            </a:r>
            <a:r>
              <a:rPr b="1" spc="50">
                <a:latin typeface="Arial"/>
                <a:cs typeface="Arial"/>
              </a:rPr>
              <a:t> </a:t>
            </a:r>
            <a:r>
              <a:rPr spc="60"/>
              <a:t>Generates</a:t>
            </a:r>
            <a:r>
              <a:rPr spc="225"/>
              <a:t> </a:t>
            </a:r>
            <a:r>
              <a:rPr spc="65"/>
              <a:t>a</a:t>
            </a:r>
            <a:r>
              <a:rPr spc="-20"/>
              <a:t> </a:t>
            </a:r>
            <a:r>
              <a:rPr spc="75"/>
              <a:t>ranked </a:t>
            </a:r>
            <a:r>
              <a:rPr spc="85"/>
              <a:t>list</a:t>
            </a:r>
            <a:r>
              <a:rPr spc="20"/>
              <a:t> </a:t>
            </a:r>
            <a:r>
              <a:rPr spc="120"/>
              <a:t>of</a:t>
            </a:r>
            <a:r>
              <a:rPr spc="90"/>
              <a:t> </a:t>
            </a:r>
            <a:r>
              <a:rPr spc="80"/>
              <a:t>recommended</a:t>
            </a:r>
            <a:r>
              <a:rPr spc="330"/>
              <a:t> </a:t>
            </a:r>
            <a:r>
              <a:rPr spc="105"/>
              <a:t>jobs</a:t>
            </a:r>
            <a:r>
              <a:rPr spc="-20"/>
              <a:t> </a:t>
            </a:r>
            <a:r>
              <a:rPr spc="65"/>
              <a:t>for </a:t>
            </a:r>
            <a:r>
              <a:rPr spc="100"/>
              <a:t>every</a:t>
            </a:r>
            <a:r>
              <a:rPr spc="55"/>
              <a:t> </a:t>
            </a:r>
            <a:r>
              <a:rPr spc="80"/>
              <a:t>candidate.</a:t>
            </a:r>
          </a:p>
          <a:p>
            <a:pPr>
              <a:lnSpc>
                <a:spcPct val="100000"/>
              </a:lnSpc>
              <a:spcBef>
                <a:spcPts val="3160"/>
              </a:spcBef>
            </a:pPr>
            <a:endParaRPr spc="80"/>
          </a:p>
          <a:p>
            <a:pPr marL="27305" marR="5080" indent="-1270">
              <a:lnSpc>
                <a:spcPct val="102899"/>
              </a:lnSpc>
            </a:pPr>
            <a:r>
              <a:rPr b="1">
                <a:latin typeface="Arial"/>
                <a:cs typeface="Arial"/>
              </a:rPr>
              <a:t>Secure</a:t>
            </a:r>
            <a:r>
              <a:rPr b="1" spc="15">
                <a:latin typeface="Arial"/>
                <a:cs typeface="Arial"/>
              </a:rPr>
              <a:t> </a:t>
            </a:r>
            <a:r>
              <a:rPr sz="3100" b="1" spc="-120">
                <a:latin typeface="Arial"/>
                <a:cs typeface="Arial"/>
              </a:rPr>
              <a:t>&amp;</a:t>
            </a:r>
            <a:r>
              <a:rPr sz="3100" b="1" spc="-180">
                <a:latin typeface="Arial"/>
                <a:cs typeface="Arial"/>
              </a:rPr>
              <a:t> </a:t>
            </a:r>
            <a:r>
              <a:rPr b="1" spc="60">
                <a:latin typeface="Arial"/>
                <a:cs typeface="Arial"/>
              </a:rPr>
              <a:t>Self-</a:t>
            </a:r>
            <a:r>
              <a:rPr b="1" spc="75">
                <a:latin typeface="Arial"/>
                <a:cs typeface="Arial"/>
              </a:rPr>
              <a:t>Contained:</a:t>
            </a:r>
            <a:r>
              <a:rPr b="1" spc="-484">
                <a:latin typeface="Arial"/>
                <a:cs typeface="Arial"/>
              </a:rPr>
              <a:t> </a:t>
            </a:r>
            <a:r>
              <a:rPr spc="-20"/>
              <a:t>100% </a:t>
            </a:r>
            <a:r>
              <a:rPr spc="80"/>
              <a:t>local</a:t>
            </a:r>
            <a:r>
              <a:rPr spc="-5"/>
              <a:t> </a:t>
            </a:r>
            <a:r>
              <a:rPr spc="85"/>
              <a:t>deployment</a:t>
            </a:r>
            <a:r>
              <a:rPr spc="250"/>
              <a:t> </a:t>
            </a:r>
            <a:r>
              <a:rPr spc="55"/>
              <a:t>ensures</a:t>
            </a:r>
            <a:r>
              <a:rPr spc="95"/>
              <a:t> </a:t>
            </a:r>
            <a:r>
              <a:rPr spc="75"/>
              <a:t>data </a:t>
            </a:r>
            <a:r>
              <a:rPr spc="90"/>
              <a:t>privacy</a:t>
            </a:r>
            <a:r>
              <a:rPr spc="75"/>
              <a:t> </a:t>
            </a:r>
            <a:r>
              <a:rPr spc="110"/>
              <a:t>and</a:t>
            </a:r>
            <a:r>
              <a:rPr spc="30"/>
              <a:t> </a:t>
            </a:r>
            <a:r>
              <a:rPr spc="50"/>
              <a:t>eliminates</a:t>
            </a:r>
            <a:r>
              <a:rPr spc="185"/>
              <a:t> </a:t>
            </a:r>
            <a:r>
              <a:rPr spc="125"/>
              <a:t>cloud </a:t>
            </a:r>
            <a:r>
              <a:rPr spc="55"/>
              <a:t>dependencies.</a:t>
            </a:r>
            <a:endParaRPr sz="3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41697" y="4162027"/>
            <a:ext cx="1069901" cy="10978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15616" y="4162027"/>
            <a:ext cx="1095374" cy="1097888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0240483" y="4213091"/>
            <a:ext cx="0" cy="868680"/>
          </a:xfrm>
          <a:custGeom>
            <a:avLst/>
            <a:gdLst/>
            <a:ahLst/>
            <a:cxnLst/>
            <a:rect l="l" t="t" r="r" b="b"/>
            <a:pathLst>
              <a:path h="868679">
                <a:moveTo>
                  <a:pt x="0" y="868097"/>
                </a:moveTo>
                <a:lnTo>
                  <a:pt x="0" y="0"/>
                </a:lnTo>
              </a:path>
            </a:pathLst>
          </a:custGeom>
          <a:ln w="25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215009" y="4213091"/>
            <a:ext cx="993775" cy="434340"/>
          </a:xfrm>
          <a:custGeom>
            <a:avLst/>
            <a:gdLst/>
            <a:ahLst/>
            <a:cxnLst/>
            <a:rect l="l" t="t" r="r" b="b"/>
            <a:pathLst>
              <a:path w="993775" h="434339">
                <a:moveTo>
                  <a:pt x="942532" y="434048"/>
                </a:moveTo>
                <a:lnTo>
                  <a:pt x="942532" y="0"/>
                </a:lnTo>
              </a:path>
              <a:path w="993775" h="434339">
                <a:moveTo>
                  <a:pt x="0" y="12766"/>
                </a:moveTo>
                <a:lnTo>
                  <a:pt x="993479" y="12766"/>
                </a:lnTo>
              </a:path>
            </a:pathLst>
          </a:custGeom>
          <a:ln w="2550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5576" rIns="0" bIns="0" rtlCol="0">
            <a:spAutoFit/>
          </a:bodyPr>
          <a:lstStyle/>
          <a:p>
            <a:pPr marL="2133600">
              <a:lnSpc>
                <a:spcPct val="100000"/>
              </a:lnSpc>
              <a:spcBef>
                <a:spcPts val="130"/>
              </a:spcBef>
            </a:pPr>
            <a:r>
              <a:rPr spc="-80"/>
              <a:t>The</a:t>
            </a:r>
            <a:r>
              <a:rPr spc="-490"/>
              <a:t> </a:t>
            </a:r>
            <a:r>
              <a:rPr spc="-250"/>
              <a:t>Roadmap:</a:t>
            </a:r>
            <a:r>
              <a:rPr spc="-375"/>
              <a:t> </a:t>
            </a:r>
            <a:r>
              <a:rPr spc="-210"/>
              <a:t>Future</a:t>
            </a:r>
            <a:r>
              <a:rPr spc="-145"/>
              <a:t> </a:t>
            </a:r>
            <a:r>
              <a:rPr spc="-190"/>
              <a:t>Enhancements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055691" y="2176958"/>
            <a:ext cx="15408910" cy="1256665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903730" marR="5080" indent="-1891664">
              <a:lnSpc>
                <a:spcPts val="4930"/>
              </a:lnSpc>
              <a:spcBef>
                <a:spcPts val="30"/>
              </a:spcBef>
            </a:pPr>
            <a:r>
              <a:rPr sz="3950" b="1" spc="-160">
                <a:solidFill>
                  <a:srgbClr val="0E0C07"/>
                </a:solidFill>
                <a:latin typeface="Arial"/>
                <a:cs typeface="Arial"/>
              </a:rPr>
              <a:t>We</a:t>
            </a:r>
            <a:r>
              <a:rPr sz="3950" b="1" spc="-204">
                <a:solidFill>
                  <a:srgbClr val="0E0C07"/>
                </a:solidFill>
                <a:latin typeface="Arial"/>
                <a:cs typeface="Arial"/>
              </a:rPr>
              <a:t> </a:t>
            </a:r>
            <a:r>
              <a:rPr sz="3950" b="1" spc="-130">
                <a:solidFill>
                  <a:srgbClr val="0E0C07"/>
                </a:solidFill>
                <a:latin typeface="Arial"/>
                <a:cs typeface="Arial"/>
              </a:rPr>
              <a:t>successfully</a:t>
            </a:r>
            <a:r>
              <a:rPr sz="3950" b="1" spc="-55">
                <a:solidFill>
                  <a:srgbClr val="0E0C07"/>
                </a:solidFill>
                <a:latin typeface="Arial"/>
                <a:cs typeface="Arial"/>
              </a:rPr>
              <a:t> </a:t>
            </a:r>
            <a:r>
              <a:rPr sz="3950" b="1" spc="-90">
                <a:solidFill>
                  <a:srgbClr val="0E0C07"/>
                </a:solidFill>
                <a:latin typeface="Arial"/>
                <a:cs typeface="Arial"/>
              </a:rPr>
              <a:t>built</a:t>
            </a:r>
            <a:r>
              <a:rPr sz="3950" b="1" spc="-145">
                <a:solidFill>
                  <a:srgbClr val="0E0C07"/>
                </a:solidFill>
                <a:latin typeface="Arial"/>
                <a:cs typeface="Arial"/>
              </a:rPr>
              <a:t> </a:t>
            </a:r>
            <a:r>
              <a:rPr sz="3950" b="1" spc="-75">
                <a:solidFill>
                  <a:srgbClr val="0E0C07"/>
                </a:solidFill>
                <a:latin typeface="Arial"/>
                <a:cs typeface="Arial"/>
              </a:rPr>
              <a:t>a</a:t>
            </a:r>
            <a:r>
              <a:rPr sz="3950" b="1" spc="-275">
                <a:solidFill>
                  <a:srgbClr val="0E0C07"/>
                </a:solidFill>
                <a:latin typeface="Arial"/>
                <a:cs typeface="Arial"/>
              </a:rPr>
              <a:t> </a:t>
            </a:r>
            <a:r>
              <a:rPr sz="3950" b="1" spc="-125">
                <a:solidFill>
                  <a:srgbClr val="0E0C07"/>
                </a:solidFill>
                <a:latin typeface="Arial"/>
                <a:cs typeface="Arial"/>
              </a:rPr>
              <a:t>system</a:t>
            </a:r>
            <a:r>
              <a:rPr sz="3950" b="1" spc="-195">
                <a:solidFill>
                  <a:srgbClr val="0E0C07"/>
                </a:solidFill>
                <a:latin typeface="Arial"/>
                <a:cs typeface="Arial"/>
              </a:rPr>
              <a:t> </a:t>
            </a:r>
            <a:r>
              <a:rPr sz="3950" b="1" spc="-25">
                <a:solidFill>
                  <a:srgbClr val="0E0C07"/>
                </a:solidFill>
                <a:latin typeface="Arial"/>
                <a:cs typeface="Arial"/>
              </a:rPr>
              <a:t>that</a:t>
            </a:r>
            <a:r>
              <a:rPr sz="3950" b="1" spc="-265">
                <a:solidFill>
                  <a:srgbClr val="0E0C07"/>
                </a:solidFill>
                <a:latin typeface="Arial"/>
                <a:cs typeface="Arial"/>
              </a:rPr>
              <a:t> </a:t>
            </a:r>
            <a:r>
              <a:rPr sz="3950" b="1" spc="-120">
                <a:solidFill>
                  <a:srgbClr val="0E0C07"/>
                </a:solidFill>
                <a:latin typeface="Arial"/>
                <a:cs typeface="Arial"/>
              </a:rPr>
              <a:t>reduces</a:t>
            </a:r>
            <a:r>
              <a:rPr sz="3950" b="1" spc="-270">
                <a:solidFill>
                  <a:srgbClr val="0E0C07"/>
                </a:solidFill>
                <a:latin typeface="Arial"/>
                <a:cs typeface="Arial"/>
              </a:rPr>
              <a:t> </a:t>
            </a:r>
            <a:r>
              <a:rPr sz="3950" b="1" spc="-145">
                <a:solidFill>
                  <a:srgbClr val="0E0C07"/>
                </a:solidFill>
                <a:latin typeface="Arial"/>
                <a:cs typeface="Arial"/>
              </a:rPr>
              <a:t>manual</a:t>
            </a:r>
            <a:r>
              <a:rPr sz="3950" b="1" spc="-15">
                <a:solidFill>
                  <a:srgbClr val="0E0C07"/>
                </a:solidFill>
                <a:latin typeface="Arial"/>
                <a:cs typeface="Arial"/>
              </a:rPr>
              <a:t> </a:t>
            </a:r>
            <a:r>
              <a:rPr sz="3950" b="1" spc="-145">
                <a:solidFill>
                  <a:srgbClr val="0E0C07"/>
                </a:solidFill>
                <a:latin typeface="Arial"/>
                <a:cs typeface="Arial"/>
              </a:rPr>
              <a:t>screening</a:t>
            </a:r>
            <a:r>
              <a:rPr sz="3950" b="1" spc="-90">
                <a:solidFill>
                  <a:srgbClr val="0E0C07"/>
                </a:solidFill>
                <a:latin typeface="Arial"/>
                <a:cs typeface="Arial"/>
              </a:rPr>
              <a:t> </a:t>
            </a:r>
            <a:r>
              <a:rPr sz="3950" b="1" spc="-10">
                <a:solidFill>
                  <a:srgbClr val="0E0C07"/>
                </a:solidFill>
                <a:latin typeface="Arial"/>
                <a:cs typeface="Arial"/>
              </a:rPr>
              <a:t>effort </a:t>
            </a:r>
            <a:r>
              <a:rPr sz="3950" b="1" spc="-100">
                <a:solidFill>
                  <a:srgbClr val="0E0C07"/>
                </a:solidFill>
                <a:latin typeface="Arial"/>
                <a:cs typeface="Arial"/>
              </a:rPr>
              <a:t>by</a:t>
            </a:r>
            <a:r>
              <a:rPr sz="3950" b="1" spc="-320">
                <a:solidFill>
                  <a:srgbClr val="0E0C07"/>
                </a:solidFill>
                <a:latin typeface="Arial"/>
                <a:cs typeface="Arial"/>
              </a:rPr>
              <a:t> </a:t>
            </a:r>
            <a:r>
              <a:rPr sz="3950" b="1" spc="-155">
                <a:solidFill>
                  <a:srgbClr val="0E0C07"/>
                </a:solidFill>
                <a:latin typeface="Arial"/>
                <a:cs typeface="Arial"/>
              </a:rPr>
              <a:t>over</a:t>
            </a:r>
            <a:r>
              <a:rPr sz="3950" b="1" spc="-160">
                <a:solidFill>
                  <a:srgbClr val="0E0C07"/>
                </a:solidFill>
                <a:latin typeface="Arial"/>
                <a:cs typeface="Arial"/>
              </a:rPr>
              <a:t> </a:t>
            </a:r>
            <a:r>
              <a:rPr sz="3950" b="1">
                <a:solidFill>
                  <a:srgbClr val="0E0C07"/>
                </a:solidFill>
                <a:latin typeface="Arial"/>
                <a:cs typeface="Arial"/>
              </a:rPr>
              <a:t>80%</a:t>
            </a:r>
            <a:r>
              <a:rPr sz="3950" b="1" spc="-254">
                <a:solidFill>
                  <a:srgbClr val="0E0C07"/>
                </a:solidFill>
                <a:latin typeface="Arial"/>
                <a:cs typeface="Arial"/>
              </a:rPr>
              <a:t> </a:t>
            </a:r>
            <a:r>
              <a:rPr sz="3950" b="1" spc="-140">
                <a:solidFill>
                  <a:srgbClr val="0E0C07"/>
                </a:solidFill>
                <a:latin typeface="Arial"/>
                <a:cs typeface="Arial"/>
              </a:rPr>
              <a:t>through</a:t>
            </a:r>
            <a:r>
              <a:rPr sz="3950" b="1" spc="-204">
                <a:solidFill>
                  <a:srgbClr val="0E0C07"/>
                </a:solidFill>
                <a:latin typeface="Arial"/>
                <a:cs typeface="Arial"/>
              </a:rPr>
              <a:t> </a:t>
            </a:r>
            <a:r>
              <a:rPr sz="3950" b="1" spc="-114">
                <a:solidFill>
                  <a:srgbClr val="0E0C07"/>
                </a:solidFill>
                <a:latin typeface="Arial"/>
                <a:cs typeface="Arial"/>
              </a:rPr>
              <a:t>consistent,</a:t>
            </a:r>
            <a:r>
              <a:rPr sz="3950" b="1" spc="-75">
                <a:solidFill>
                  <a:srgbClr val="0E0C07"/>
                </a:solidFill>
                <a:latin typeface="Arial"/>
                <a:cs typeface="Arial"/>
              </a:rPr>
              <a:t> </a:t>
            </a:r>
            <a:r>
              <a:rPr sz="3950" b="1" spc="-50">
                <a:solidFill>
                  <a:srgbClr val="0E0C07"/>
                </a:solidFill>
                <a:latin typeface="Arial"/>
                <a:cs typeface="Arial"/>
              </a:rPr>
              <a:t>bias-</a:t>
            </a:r>
            <a:r>
              <a:rPr sz="3950" b="1">
                <a:solidFill>
                  <a:srgbClr val="0E0C07"/>
                </a:solidFill>
                <a:latin typeface="Arial"/>
                <a:cs typeface="Arial"/>
              </a:rPr>
              <a:t>free</a:t>
            </a:r>
            <a:r>
              <a:rPr sz="3950" b="1" spc="-120">
                <a:solidFill>
                  <a:srgbClr val="0E0C07"/>
                </a:solidFill>
                <a:latin typeface="Arial"/>
                <a:cs typeface="Arial"/>
              </a:rPr>
              <a:t> </a:t>
            </a:r>
            <a:r>
              <a:rPr sz="3950" b="1" spc="-10">
                <a:solidFill>
                  <a:srgbClr val="0E0C07"/>
                </a:solidFill>
                <a:latin typeface="Arial"/>
                <a:cs typeface="Arial"/>
              </a:rPr>
              <a:t>analysis.</a:t>
            </a:r>
            <a:endParaRPr sz="39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06242" y="5496157"/>
            <a:ext cx="3362325" cy="264795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704215">
              <a:lnSpc>
                <a:spcPct val="100000"/>
              </a:lnSpc>
              <a:spcBef>
                <a:spcPts val="115"/>
              </a:spcBef>
            </a:pPr>
            <a:r>
              <a:rPr sz="2750" b="1" spc="-20">
                <a:solidFill>
                  <a:srgbClr val="0A2F4F"/>
                </a:solidFill>
                <a:latin typeface="Arial"/>
                <a:cs typeface="Arial"/>
              </a:rPr>
              <a:t>Smarter</a:t>
            </a:r>
            <a:r>
              <a:rPr sz="2750" b="1" spc="-150">
                <a:solidFill>
                  <a:srgbClr val="0A2F4F"/>
                </a:solidFill>
                <a:latin typeface="Arial"/>
                <a:cs typeface="Arial"/>
              </a:rPr>
              <a:t> </a:t>
            </a:r>
            <a:r>
              <a:rPr sz="2750" b="1" spc="-25">
                <a:solidFill>
                  <a:srgbClr val="0A2F4F"/>
                </a:solidFill>
                <a:latin typeface="Arial"/>
                <a:cs typeface="Arial"/>
              </a:rPr>
              <a:t>Al</a:t>
            </a:r>
            <a:endParaRPr sz="2750">
              <a:latin typeface="Arial"/>
              <a:cs typeface="Arial"/>
            </a:endParaRPr>
          </a:p>
          <a:p>
            <a:pPr marL="267970" marR="5080" indent="-255904">
              <a:lnSpc>
                <a:spcPct val="104299"/>
              </a:lnSpc>
              <a:spcBef>
                <a:spcPts val="2000"/>
              </a:spcBef>
              <a:buChar char="•"/>
              <a:tabLst>
                <a:tab pos="267970" algn="l"/>
                <a:tab pos="276225" algn="l"/>
              </a:tabLst>
            </a:pPr>
            <a:r>
              <a:rPr sz="2450">
                <a:solidFill>
                  <a:srgbClr val="0E0C07"/>
                </a:solidFill>
                <a:latin typeface="Arial"/>
                <a:cs typeface="Arial"/>
              </a:rPr>
              <a:t>	</a:t>
            </a:r>
            <a:r>
              <a:rPr sz="2450" spc="-65">
                <a:solidFill>
                  <a:srgbClr val="21211D"/>
                </a:solidFill>
                <a:latin typeface="Arial"/>
                <a:cs typeface="Arial"/>
              </a:rPr>
              <a:t>Train</a:t>
            </a:r>
            <a:r>
              <a:rPr sz="2450" spc="-95">
                <a:solidFill>
                  <a:srgbClr val="21211D"/>
                </a:solidFill>
                <a:latin typeface="Arial"/>
                <a:cs typeface="Arial"/>
              </a:rPr>
              <a:t> </a:t>
            </a:r>
            <a:r>
              <a:rPr sz="2450" spc="-110">
                <a:solidFill>
                  <a:srgbClr val="21211D"/>
                </a:solidFill>
                <a:latin typeface="Arial"/>
                <a:cs typeface="Arial"/>
              </a:rPr>
              <a:t>a </a:t>
            </a:r>
            <a:r>
              <a:rPr sz="2450" spc="-10">
                <a:solidFill>
                  <a:srgbClr val="21211D"/>
                </a:solidFill>
                <a:latin typeface="Arial"/>
                <a:cs typeface="Arial"/>
              </a:rPr>
              <a:t>machine </a:t>
            </a:r>
            <a:r>
              <a:rPr sz="2450" spc="-40">
                <a:solidFill>
                  <a:srgbClr val="21211D"/>
                </a:solidFill>
                <a:latin typeface="Arial"/>
                <a:cs typeface="Arial"/>
              </a:rPr>
              <a:t>learning</a:t>
            </a:r>
            <a:r>
              <a:rPr sz="2450" spc="-95">
                <a:solidFill>
                  <a:srgbClr val="21211D"/>
                </a:solidFill>
                <a:latin typeface="Arial"/>
                <a:cs typeface="Arial"/>
              </a:rPr>
              <a:t> </a:t>
            </a:r>
            <a:r>
              <a:rPr sz="2450" spc="-40">
                <a:solidFill>
                  <a:srgbClr val="21211D"/>
                </a:solidFill>
                <a:latin typeface="Arial"/>
                <a:cs typeface="Arial"/>
              </a:rPr>
              <a:t>model</a:t>
            </a:r>
            <a:r>
              <a:rPr sz="2450" spc="-110">
                <a:solidFill>
                  <a:srgbClr val="21211D"/>
                </a:solidFill>
                <a:latin typeface="Arial"/>
                <a:cs typeface="Arial"/>
              </a:rPr>
              <a:t> </a:t>
            </a:r>
            <a:r>
              <a:rPr sz="2450" spc="-25">
                <a:solidFill>
                  <a:srgbClr val="21211D"/>
                </a:solidFill>
                <a:latin typeface="Arial"/>
                <a:cs typeface="Arial"/>
              </a:rPr>
              <a:t>on </a:t>
            </a:r>
            <a:r>
              <a:rPr sz="2450" spc="-20">
                <a:solidFill>
                  <a:srgbClr val="21211D"/>
                </a:solidFill>
                <a:latin typeface="Arial"/>
                <a:cs typeface="Arial"/>
              </a:rPr>
              <a:t>historical</a:t>
            </a:r>
            <a:r>
              <a:rPr sz="2450" spc="-135">
                <a:solidFill>
                  <a:srgbClr val="21211D"/>
                </a:solidFill>
                <a:latin typeface="Arial"/>
                <a:cs typeface="Arial"/>
              </a:rPr>
              <a:t> </a:t>
            </a:r>
            <a:r>
              <a:rPr sz="2450" spc="-10">
                <a:solidFill>
                  <a:srgbClr val="21211D"/>
                </a:solidFill>
                <a:latin typeface="Arial"/>
                <a:cs typeface="Arial"/>
              </a:rPr>
              <a:t>hiring</a:t>
            </a:r>
            <a:r>
              <a:rPr sz="2450" spc="-160">
                <a:solidFill>
                  <a:srgbClr val="21211D"/>
                </a:solidFill>
                <a:latin typeface="Arial"/>
                <a:cs typeface="Arial"/>
              </a:rPr>
              <a:t> </a:t>
            </a:r>
            <a:r>
              <a:rPr sz="2450">
                <a:solidFill>
                  <a:srgbClr val="21211D"/>
                </a:solidFill>
                <a:latin typeface="Arial"/>
                <a:cs typeface="Arial"/>
              </a:rPr>
              <a:t>data</a:t>
            </a:r>
            <a:r>
              <a:rPr sz="2450" spc="-70">
                <a:solidFill>
                  <a:srgbClr val="21211D"/>
                </a:solidFill>
                <a:latin typeface="Arial"/>
                <a:cs typeface="Arial"/>
              </a:rPr>
              <a:t> </a:t>
            </a:r>
            <a:r>
              <a:rPr sz="2450" spc="50">
                <a:solidFill>
                  <a:srgbClr val="21211D"/>
                </a:solidFill>
                <a:latin typeface="Arial"/>
                <a:cs typeface="Arial"/>
              </a:rPr>
              <a:t>to </a:t>
            </a:r>
            <a:r>
              <a:rPr sz="2450">
                <a:solidFill>
                  <a:srgbClr val="21211D"/>
                </a:solidFill>
                <a:latin typeface="Arial"/>
                <a:cs typeface="Arial"/>
              </a:rPr>
              <a:t>further</a:t>
            </a:r>
            <a:r>
              <a:rPr sz="2450" spc="20">
                <a:solidFill>
                  <a:srgbClr val="21211D"/>
                </a:solidFill>
                <a:latin typeface="Arial"/>
                <a:cs typeface="Arial"/>
              </a:rPr>
              <a:t> </a:t>
            </a:r>
            <a:r>
              <a:rPr sz="2450">
                <a:solidFill>
                  <a:srgbClr val="21211D"/>
                </a:solidFill>
                <a:latin typeface="Arial"/>
                <a:cs typeface="Arial"/>
              </a:rPr>
              <a:t>refine</a:t>
            </a:r>
            <a:r>
              <a:rPr sz="2450" spc="-70">
                <a:solidFill>
                  <a:srgbClr val="21211D"/>
                </a:solidFill>
                <a:latin typeface="Arial"/>
                <a:cs typeface="Arial"/>
              </a:rPr>
              <a:t> </a:t>
            </a:r>
            <a:r>
              <a:rPr sz="2450" spc="-10">
                <a:solidFill>
                  <a:srgbClr val="21211D"/>
                </a:solidFill>
                <a:latin typeface="Arial"/>
                <a:cs typeface="Arial"/>
              </a:rPr>
              <a:t>scoring accuracy.</a:t>
            </a:r>
            <a:endParaRPr sz="24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192897" y="5496157"/>
            <a:ext cx="3303904" cy="303085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385445">
              <a:lnSpc>
                <a:spcPct val="100000"/>
              </a:lnSpc>
              <a:spcBef>
                <a:spcPts val="115"/>
              </a:spcBef>
            </a:pPr>
            <a:r>
              <a:rPr sz="2750" b="1" spc="-95">
                <a:solidFill>
                  <a:srgbClr val="0A2F4F"/>
                </a:solidFill>
                <a:latin typeface="Arial"/>
                <a:cs typeface="Arial"/>
              </a:rPr>
              <a:t>Broader</a:t>
            </a:r>
            <a:r>
              <a:rPr sz="2750" b="1" spc="-75">
                <a:solidFill>
                  <a:srgbClr val="0A2F4F"/>
                </a:solidFill>
                <a:latin typeface="Arial"/>
                <a:cs typeface="Arial"/>
              </a:rPr>
              <a:t> </a:t>
            </a:r>
            <a:r>
              <a:rPr sz="2750" b="1" spc="-20">
                <a:solidFill>
                  <a:srgbClr val="0A2F4F"/>
                </a:solidFill>
                <a:latin typeface="Arial"/>
                <a:cs typeface="Arial"/>
              </a:rPr>
              <a:t>Reach</a:t>
            </a:r>
            <a:endParaRPr sz="2750">
              <a:latin typeface="Arial"/>
              <a:cs typeface="Arial"/>
            </a:endParaRPr>
          </a:p>
          <a:p>
            <a:pPr marL="262890" marR="5080" indent="-250825">
              <a:lnSpc>
                <a:spcPct val="103899"/>
              </a:lnSpc>
              <a:spcBef>
                <a:spcPts val="2010"/>
              </a:spcBef>
              <a:buChar char="•"/>
              <a:tabLst>
                <a:tab pos="262890" algn="l"/>
                <a:tab pos="267335" algn="l"/>
              </a:tabLst>
            </a:pPr>
            <a:r>
              <a:rPr sz="2450">
                <a:solidFill>
                  <a:srgbClr val="0E0C07"/>
                </a:solidFill>
                <a:latin typeface="Arial"/>
                <a:cs typeface="Arial"/>
              </a:rPr>
              <a:t>	</a:t>
            </a:r>
            <a:r>
              <a:rPr sz="2450" spc="-45">
                <a:solidFill>
                  <a:srgbClr val="21211D"/>
                </a:solidFill>
                <a:latin typeface="Arial"/>
                <a:cs typeface="Arial"/>
              </a:rPr>
              <a:t>Implement</a:t>
            </a:r>
            <a:r>
              <a:rPr sz="2450" spc="-75">
                <a:solidFill>
                  <a:srgbClr val="21211D"/>
                </a:solidFill>
                <a:latin typeface="Arial"/>
                <a:cs typeface="Arial"/>
              </a:rPr>
              <a:t> </a:t>
            </a:r>
            <a:r>
              <a:rPr sz="2450" spc="-10">
                <a:solidFill>
                  <a:srgbClr val="21211D"/>
                </a:solidFill>
                <a:latin typeface="Arial"/>
                <a:cs typeface="Arial"/>
              </a:rPr>
              <a:t>multi-</a:t>
            </a:r>
            <a:r>
              <a:rPr sz="2450" spc="-50">
                <a:solidFill>
                  <a:srgbClr val="21211D"/>
                </a:solidFill>
                <a:latin typeface="Arial"/>
                <a:cs typeface="Arial"/>
              </a:rPr>
              <a:t>language</a:t>
            </a:r>
            <a:r>
              <a:rPr sz="2450" spc="-120">
                <a:solidFill>
                  <a:srgbClr val="21211D"/>
                </a:solidFill>
                <a:latin typeface="Arial"/>
                <a:cs typeface="Arial"/>
              </a:rPr>
              <a:t> </a:t>
            </a:r>
            <a:r>
              <a:rPr sz="2450">
                <a:solidFill>
                  <a:srgbClr val="21211D"/>
                </a:solidFill>
                <a:latin typeface="Arial"/>
                <a:cs typeface="Arial"/>
              </a:rPr>
              <a:t>support</a:t>
            </a:r>
            <a:r>
              <a:rPr sz="2450" spc="-80">
                <a:solidFill>
                  <a:srgbClr val="21211D"/>
                </a:solidFill>
                <a:latin typeface="Arial"/>
                <a:cs typeface="Arial"/>
              </a:rPr>
              <a:t> </a:t>
            </a:r>
            <a:r>
              <a:rPr sz="2450" spc="-25">
                <a:solidFill>
                  <a:srgbClr val="21211D"/>
                </a:solidFill>
                <a:latin typeface="Arial"/>
                <a:cs typeface="Arial"/>
              </a:rPr>
              <a:t>and </a:t>
            </a:r>
            <a:r>
              <a:rPr sz="2450">
                <a:solidFill>
                  <a:srgbClr val="21211D"/>
                </a:solidFill>
                <a:latin typeface="Arial"/>
                <a:cs typeface="Arial"/>
              </a:rPr>
              <a:t>integrate</a:t>
            </a:r>
            <a:r>
              <a:rPr sz="2450" spc="-5">
                <a:solidFill>
                  <a:srgbClr val="21211D"/>
                </a:solidFill>
                <a:latin typeface="Arial"/>
                <a:cs typeface="Arial"/>
              </a:rPr>
              <a:t> </a:t>
            </a:r>
            <a:r>
              <a:rPr sz="2450">
                <a:solidFill>
                  <a:srgbClr val="21211D"/>
                </a:solidFill>
                <a:latin typeface="Arial"/>
                <a:cs typeface="Arial"/>
              </a:rPr>
              <a:t>directly</a:t>
            </a:r>
            <a:r>
              <a:rPr sz="2450" spc="-35">
                <a:solidFill>
                  <a:srgbClr val="21211D"/>
                </a:solidFill>
                <a:latin typeface="Arial"/>
                <a:cs typeface="Arial"/>
              </a:rPr>
              <a:t> </a:t>
            </a:r>
            <a:r>
              <a:rPr sz="2450" spc="-20">
                <a:solidFill>
                  <a:srgbClr val="21211D"/>
                </a:solidFill>
                <a:latin typeface="Arial"/>
                <a:cs typeface="Arial"/>
              </a:rPr>
              <a:t>with major</a:t>
            </a:r>
            <a:r>
              <a:rPr sz="2450" spc="-145">
                <a:solidFill>
                  <a:srgbClr val="21211D"/>
                </a:solidFill>
                <a:latin typeface="Arial"/>
                <a:cs typeface="Arial"/>
              </a:rPr>
              <a:t> </a:t>
            </a:r>
            <a:r>
              <a:rPr sz="2450" spc="-10">
                <a:solidFill>
                  <a:srgbClr val="21211D"/>
                </a:solidFill>
                <a:latin typeface="Arial"/>
                <a:cs typeface="Arial"/>
              </a:rPr>
              <a:t>Applicant </a:t>
            </a:r>
            <a:r>
              <a:rPr sz="2450" spc="-45">
                <a:solidFill>
                  <a:srgbClr val="21211D"/>
                </a:solidFill>
                <a:latin typeface="Arial"/>
                <a:cs typeface="Arial"/>
              </a:rPr>
              <a:t>Tracking</a:t>
            </a:r>
            <a:r>
              <a:rPr sz="2450" spc="-100">
                <a:solidFill>
                  <a:srgbClr val="21211D"/>
                </a:solidFill>
                <a:latin typeface="Arial"/>
                <a:cs typeface="Arial"/>
              </a:rPr>
              <a:t> </a:t>
            </a:r>
            <a:r>
              <a:rPr sz="2450" spc="-45">
                <a:solidFill>
                  <a:srgbClr val="21211D"/>
                </a:solidFill>
                <a:latin typeface="Arial"/>
                <a:cs typeface="Arial"/>
              </a:rPr>
              <a:t>System</a:t>
            </a:r>
            <a:r>
              <a:rPr sz="2450" spc="-125">
                <a:solidFill>
                  <a:srgbClr val="21211D"/>
                </a:solidFill>
                <a:latin typeface="Arial"/>
                <a:cs typeface="Arial"/>
              </a:rPr>
              <a:t> </a:t>
            </a:r>
            <a:r>
              <a:rPr sz="2450" spc="-140">
                <a:solidFill>
                  <a:srgbClr val="21211D"/>
                </a:solidFill>
                <a:latin typeface="Arial"/>
                <a:cs typeface="Arial"/>
              </a:rPr>
              <a:t>(ATS) </a:t>
            </a:r>
            <a:r>
              <a:rPr sz="2450" spc="-10">
                <a:solidFill>
                  <a:srgbClr val="21211D"/>
                </a:solidFill>
                <a:latin typeface="Arial"/>
                <a:cs typeface="Arial"/>
              </a:rPr>
              <a:t>platforms.</a:t>
            </a:r>
            <a:endParaRPr sz="24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83366" y="4187626"/>
            <a:ext cx="182880" cy="2095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00" u="heavy" spc="-25">
                <a:solidFill>
                  <a:srgbClr val="363634"/>
                </a:solidFill>
                <a:uFill>
                  <a:solidFill>
                    <a:srgbClr val="363634"/>
                  </a:solidFill>
                </a:uFill>
                <a:latin typeface="Arial"/>
                <a:cs typeface="Arial"/>
              </a:rPr>
              <a:t>•••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28022" y="4219542"/>
            <a:ext cx="557530" cy="569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550" i="1" spc="-25">
                <a:solidFill>
                  <a:srgbClr val="21211D"/>
                </a:solidFill>
                <a:latin typeface="Courier New"/>
                <a:cs typeface="Courier New"/>
              </a:rPr>
              <a:t>@H</a:t>
            </a:r>
            <a:endParaRPr sz="35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281277" y="4762103"/>
            <a:ext cx="1034415" cy="3321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000" b="1" u="heavy" spc="105">
                <a:solidFill>
                  <a:srgbClr val="21211D"/>
                </a:solidFill>
                <a:uFill>
                  <a:solidFill>
                    <a:srgbClr val="21211D"/>
                  </a:solidFill>
                </a:uFill>
                <a:latin typeface="Arial"/>
                <a:cs typeface="Arial"/>
              </a:rPr>
              <a:t>oOaO�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79553" y="5496157"/>
            <a:ext cx="3164205" cy="264795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81610">
              <a:lnSpc>
                <a:spcPct val="100000"/>
              </a:lnSpc>
              <a:spcBef>
                <a:spcPts val="115"/>
              </a:spcBef>
            </a:pPr>
            <a:r>
              <a:rPr sz="2750" b="1" spc="-10">
                <a:solidFill>
                  <a:srgbClr val="0A2F4F"/>
                </a:solidFill>
                <a:latin typeface="Arial"/>
                <a:cs typeface="Arial"/>
              </a:rPr>
              <a:t>Deeper</a:t>
            </a:r>
            <a:r>
              <a:rPr sz="2750" b="1" spc="-150">
                <a:solidFill>
                  <a:srgbClr val="0A2F4F"/>
                </a:solidFill>
                <a:latin typeface="Arial"/>
                <a:cs typeface="Arial"/>
              </a:rPr>
              <a:t> </a:t>
            </a:r>
            <a:r>
              <a:rPr sz="2750" b="1" spc="-10">
                <a:solidFill>
                  <a:srgbClr val="0A2F4F"/>
                </a:solidFill>
                <a:latin typeface="Arial"/>
                <a:cs typeface="Arial"/>
              </a:rPr>
              <a:t>Analytics</a:t>
            </a:r>
            <a:endParaRPr sz="2750">
              <a:latin typeface="Arial"/>
              <a:cs typeface="Arial"/>
            </a:endParaRPr>
          </a:p>
          <a:p>
            <a:pPr marL="267970" marR="5080" indent="-255904">
              <a:lnSpc>
                <a:spcPct val="104299"/>
              </a:lnSpc>
              <a:spcBef>
                <a:spcPts val="2000"/>
              </a:spcBef>
              <a:buChar char="•"/>
              <a:tabLst>
                <a:tab pos="267970" algn="l"/>
                <a:tab pos="272415" algn="l"/>
              </a:tabLst>
            </a:pPr>
            <a:r>
              <a:rPr sz="2450">
                <a:solidFill>
                  <a:srgbClr val="0E0C07"/>
                </a:solidFill>
                <a:latin typeface="Arial"/>
                <a:cs typeface="Arial"/>
              </a:rPr>
              <a:t>	</a:t>
            </a:r>
            <a:r>
              <a:rPr sz="2450" spc="-65">
                <a:solidFill>
                  <a:srgbClr val="21211D"/>
                </a:solidFill>
                <a:latin typeface="Arial"/>
                <a:cs typeface="Arial"/>
              </a:rPr>
              <a:t>Develop</a:t>
            </a:r>
            <a:r>
              <a:rPr sz="2450" spc="-55">
                <a:solidFill>
                  <a:srgbClr val="21211D"/>
                </a:solidFill>
                <a:latin typeface="Arial"/>
                <a:cs typeface="Arial"/>
              </a:rPr>
              <a:t> </a:t>
            </a:r>
            <a:r>
              <a:rPr sz="2450" spc="-50">
                <a:solidFill>
                  <a:srgbClr val="21211D"/>
                </a:solidFill>
                <a:latin typeface="Arial"/>
                <a:cs typeface="Arial"/>
              </a:rPr>
              <a:t>an</a:t>
            </a:r>
            <a:r>
              <a:rPr sz="2450" spc="-105">
                <a:solidFill>
                  <a:srgbClr val="21211D"/>
                </a:solidFill>
                <a:latin typeface="Arial"/>
                <a:cs typeface="Arial"/>
              </a:rPr>
              <a:t> </a:t>
            </a:r>
            <a:r>
              <a:rPr sz="2450" spc="-50">
                <a:solidFill>
                  <a:srgbClr val="21211D"/>
                </a:solidFill>
                <a:latin typeface="Arial"/>
                <a:cs typeface="Arial"/>
              </a:rPr>
              <a:t>advanced </a:t>
            </a:r>
            <a:r>
              <a:rPr sz="2450">
                <a:solidFill>
                  <a:srgbClr val="21211D"/>
                </a:solidFill>
                <a:latin typeface="Arial"/>
                <a:cs typeface="Arial"/>
              </a:rPr>
              <a:t>reporting</a:t>
            </a:r>
            <a:r>
              <a:rPr sz="2450" spc="-110">
                <a:solidFill>
                  <a:srgbClr val="21211D"/>
                </a:solidFill>
                <a:latin typeface="Arial"/>
                <a:cs typeface="Arial"/>
              </a:rPr>
              <a:t> </a:t>
            </a:r>
            <a:r>
              <a:rPr sz="2450" spc="-10">
                <a:solidFill>
                  <a:srgbClr val="21211D"/>
                </a:solidFill>
                <a:latin typeface="Arial"/>
                <a:cs typeface="Arial"/>
              </a:rPr>
              <a:t>dashboard </a:t>
            </a:r>
            <a:r>
              <a:rPr sz="2450">
                <a:solidFill>
                  <a:srgbClr val="21211D"/>
                </a:solidFill>
                <a:latin typeface="Arial"/>
                <a:cs typeface="Arial"/>
              </a:rPr>
              <a:t>for</a:t>
            </a:r>
            <a:r>
              <a:rPr sz="2450" spc="-130">
                <a:solidFill>
                  <a:srgbClr val="21211D"/>
                </a:solidFill>
                <a:latin typeface="Arial"/>
                <a:cs typeface="Arial"/>
              </a:rPr>
              <a:t> </a:t>
            </a:r>
            <a:r>
              <a:rPr sz="2450" spc="-10">
                <a:solidFill>
                  <a:srgbClr val="21211D"/>
                </a:solidFill>
                <a:latin typeface="Arial"/>
                <a:cs typeface="Arial"/>
              </a:rPr>
              <a:t>recruiters</a:t>
            </a:r>
            <a:r>
              <a:rPr sz="2450" spc="90">
                <a:solidFill>
                  <a:srgbClr val="21211D"/>
                </a:solidFill>
                <a:latin typeface="Arial"/>
                <a:cs typeface="Arial"/>
              </a:rPr>
              <a:t> </a:t>
            </a:r>
            <a:r>
              <a:rPr sz="2450" spc="75">
                <a:solidFill>
                  <a:srgbClr val="21211D"/>
                </a:solidFill>
                <a:latin typeface="Arial"/>
                <a:cs typeface="Arial"/>
              </a:rPr>
              <a:t>to</a:t>
            </a:r>
            <a:r>
              <a:rPr sz="2450" spc="-195">
                <a:solidFill>
                  <a:srgbClr val="21211D"/>
                </a:solidFill>
                <a:latin typeface="Arial"/>
                <a:cs typeface="Arial"/>
              </a:rPr>
              <a:t> </a:t>
            </a:r>
            <a:r>
              <a:rPr sz="2450" spc="-10">
                <a:solidFill>
                  <a:srgbClr val="21211D"/>
                </a:solidFill>
                <a:latin typeface="Arial"/>
                <a:cs typeface="Arial"/>
              </a:rPr>
              <a:t>track </a:t>
            </a:r>
            <a:r>
              <a:rPr sz="2450">
                <a:solidFill>
                  <a:srgbClr val="21211D"/>
                </a:solidFill>
                <a:latin typeface="Arial"/>
                <a:cs typeface="Arial"/>
              </a:rPr>
              <a:t>trends</a:t>
            </a:r>
            <a:r>
              <a:rPr sz="2450" spc="-135">
                <a:solidFill>
                  <a:srgbClr val="21211D"/>
                </a:solidFill>
                <a:latin typeface="Arial"/>
                <a:cs typeface="Arial"/>
              </a:rPr>
              <a:t> </a:t>
            </a:r>
            <a:r>
              <a:rPr sz="2450" spc="-45">
                <a:solidFill>
                  <a:srgbClr val="21211D"/>
                </a:solidFill>
                <a:latin typeface="Arial"/>
                <a:cs typeface="Arial"/>
              </a:rPr>
              <a:t>and</a:t>
            </a:r>
            <a:r>
              <a:rPr sz="2450" spc="-125">
                <a:solidFill>
                  <a:srgbClr val="21211D"/>
                </a:solidFill>
                <a:latin typeface="Arial"/>
                <a:cs typeface="Arial"/>
              </a:rPr>
              <a:t> </a:t>
            </a:r>
            <a:r>
              <a:rPr sz="2450" spc="-10">
                <a:solidFill>
                  <a:srgbClr val="21211D"/>
                </a:solidFill>
                <a:latin typeface="Arial"/>
                <a:cs typeface="Arial"/>
              </a:rPr>
              <a:t>pipeline health.</a:t>
            </a:r>
            <a:endParaRPr sz="24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962496" y="5496157"/>
            <a:ext cx="3549650" cy="264795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750" b="1" spc="-25">
                <a:solidFill>
                  <a:srgbClr val="0A2F4F"/>
                </a:solidFill>
                <a:latin typeface="Arial"/>
                <a:cs typeface="Arial"/>
              </a:rPr>
              <a:t>Candidate</a:t>
            </a:r>
            <a:r>
              <a:rPr sz="2750" b="1" spc="-145">
                <a:solidFill>
                  <a:srgbClr val="0A2F4F"/>
                </a:solidFill>
                <a:latin typeface="Arial"/>
                <a:cs typeface="Arial"/>
              </a:rPr>
              <a:t> </a:t>
            </a:r>
            <a:r>
              <a:rPr sz="2750" b="1" spc="-40">
                <a:solidFill>
                  <a:srgbClr val="0A2F4F"/>
                </a:solidFill>
                <a:latin typeface="Arial"/>
                <a:cs typeface="Arial"/>
              </a:rPr>
              <a:t>Assistance</a:t>
            </a:r>
            <a:endParaRPr sz="2750">
              <a:latin typeface="Arial"/>
              <a:cs typeface="Arial"/>
            </a:endParaRPr>
          </a:p>
          <a:p>
            <a:pPr marL="463550" marR="121920" indent="-260350">
              <a:lnSpc>
                <a:spcPct val="104299"/>
              </a:lnSpc>
              <a:spcBef>
                <a:spcPts val="2000"/>
              </a:spcBef>
              <a:buChar char="•"/>
              <a:tabLst>
                <a:tab pos="463550" algn="l"/>
                <a:tab pos="474980" algn="l"/>
              </a:tabLst>
            </a:pPr>
            <a:r>
              <a:rPr sz="2450">
                <a:solidFill>
                  <a:srgbClr val="0E0C07"/>
                </a:solidFill>
                <a:latin typeface="Arial"/>
                <a:cs typeface="Arial"/>
              </a:rPr>
              <a:t>	</a:t>
            </a:r>
            <a:r>
              <a:rPr sz="2450" spc="-55">
                <a:solidFill>
                  <a:srgbClr val="21211D"/>
                </a:solidFill>
                <a:latin typeface="Arial"/>
                <a:cs typeface="Arial"/>
              </a:rPr>
              <a:t>Add</a:t>
            </a:r>
            <a:r>
              <a:rPr sz="2450" spc="-110">
                <a:solidFill>
                  <a:srgbClr val="21211D"/>
                </a:solidFill>
                <a:latin typeface="Arial"/>
                <a:cs typeface="Arial"/>
              </a:rPr>
              <a:t> </a:t>
            </a:r>
            <a:r>
              <a:rPr sz="2450" spc="-20">
                <a:solidFill>
                  <a:srgbClr val="21211D"/>
                </a:solidFill>
                <a:latin typeface="Arial"/>
                <a:cs typeface="Arial"/>
              </a:rPr>
              <a:t>features</a:t>
            </a:r>
            <a:r>
              <a:rPr sz="2450" spc="-110">
                <a:solidFill>
                  <a:srgbClr val="21211D"/>
                </a:solidFill>
                <a:latin typeface="Arial"/>
                <a:cs typeface="Arial"/>
              </a:rPr>
              <a:t> </a:t>
            </a:r>
            <a:r>
              <a:rPr sz="2450" spc="-20">
                <a:solidFill>
                  <a:srgbClr val="21211D"/>
                </a:solidFill>
                <a:latin typeface="Arial"/>
                <a:cs typeface="Arial"/>
              </a:rPr>
              <a:t>like </a:t>
            </a:r>
            <a:r>
              <a:rPr sz="2450" spc="-60">
                <a:solidFill>
                  <a:srgbClr val="21211D"/>
                </a:solidFill>
                <a:latin typeface="Arial"/>
                <a:cs typeface="Arial"/>
              </a:rPr>
              <a:t>resume</a:t>
            </a:r>
            <a:r>
              <a:rPr sz="2450" spc="-80">
                <a:solidFill>
                  <a:srgbClr val="21211D"/>
                </a:solidFill>
                <a:latin typeface="Arial"/>
                <a:cs typeface="Arial"/>
              </a:rPr>
              <a:t> </a:t>
            </a:r>
            <a:r>
              <a:rPr sz="2450" spc="-10">
                <a:solidFill>
                  <a:srgbClr val="21211D"/>
                </a:solidFill>
                <a:latin typeface="Arial"/>
                <a:cs typeface="Arial"/>
              </a:rPr>
              <a:t>formatting </a:t>
            </a:r>
            <a:r>
              <a:rPr sz="2450" spc="-30">
                <a:solidFill>
                  <a:srgbClr val="21211D"/>
                </a:solidFill>
                <a:latin typeface="Arial"/>
                <a:cs typeface="Arial"/>
              </a:rPr>
              <a:t>suggestions</a:t>
            </a:r>
            <a:r>
              <a:rPr sz="2450" spc="5">
                <a:solidFill>
                  <a:srgbClr val="21211D"/>
                </a:solidFill>
                <a:latin typeface="Arial"/>
                <a:cs typeface="Arial"/>
              </a:rPr>
              <a:t> </a:t>
            </a:r>
            <a:r>
              <a:rPr sz="2450" spc="-35">
                <a:solidFill>
                  <a:srgbClr val="21211D"/>
                </a:solidFill>
                <a:latin typeface="Arial"/>
                <a:cs typeface="Arial"/>
              </a:rPr>
              <a:t>based</a:t>
            </a:r>
            <a:r>
              <a:rPr sz="2450" spc="-135">
                <a:solidFill>
                  <a:srgbClr val="21211D"/>
                </a:solidFill>
                <a:latin typeface="Arial"/>
                <a:cs typeface="Arial"/>
              </a:rPr>
              <a:t> </a:t>
            </a:r>
            <a:r>
              <a:rPr sz="2450" spc="-25">
                <a:solidFill>
                  <a:srgbClr val="21211D"/>
                </a:solidFill>
                <a:latin typeface="Arial"/>
                <a:cs typeface="Arial"/>
              </a:rPr>
              <a:t>on </a:t>
            </a:r>
            <a:r>
              <a:rPr sz="2450">
                <a:solidFill>
                  <a:srgbClr val="21211D"/>
                </a:solidFill>
                <a:latin typeface="Arial"/>
                <a:cs typeface="Arial"/>
              </a:rPr>
              <a:t>job</a:t>
            </a:r>
            <a:r>
              <a:rPr sz="2450" spc="-155">
                <a:solidFill>
                  <a:srgbClr val="21211D"/>
                </a:solidFill>
                <a:latin typeface="Arial"/>
                <a:cs typeface="Arial"/>
              </a:rPr>
              <a:t> </a:t>
            </a:r>
            <a:r>
              <a:rPr sz="2450" spc="-10">
                <a:solidFill>
                  <a:srgbClr val="21211D"/>
                </a:solidFill>
                <a:latin typeface="Arial"/>
                <a:cs typeface="Arial"/>
              </a:rPr>
              <a:t>description analysis.</a:t>
            </a:r>
            <a:endParaRPr sz="2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4329" y="2425832"/>
            <a:ext cx="1146322" cy="114895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0750" y="5949288"/>
            <a:ext cx="280212" cy="63830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98557" y="1940718"/>
            <a:ext cx="6928883" cy="515752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316290" y="2553493"/>
            <a:ext cx="1069901" cy="99575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290826" y="5770562"/>
            <a:ext cx="1095375" cy="11234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380892" y="7736549"/>
            <a:ext cx="968005" cy="1302146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2674753" y="5770560"/>
            <a:ext cx="0" cy="970280"/>
          </a:xfrm>
          <a:custGeom>
            <a:avLst/>
            <a:gdLst/>
            <a:ahLst/>
            <a:cxnLst/>
            <a:rect l="l" t="t" r="r" b="b"/>
            <a:pathLst>
              <a:path h="970279">
                <a:moveTo>
                  <a:pt x="0" y="970226"/>
                </a:moveTo>
                <a:lnTo>
                  <a:pt x="0" y="0"/>
                </a:lnTo>
              </a:path>
            </a:pathLst>
          </a:custGeom>
          <a:ln w="509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845942" y="7053557"/>
            <a:ext cx="611505" cy="612775"/>
          </a:xfrm>
          <a:custGeom>
            <a:avLst/>
            <a:gdLst/>
            <a:ahLst/>
            <a:cxnLst/>
            <a:rect l="l" t="t" r="r" b="b"/>
            <a:pathLst>
              <a:path w="611504" h="612775">
                <a:moveTo>
                  <a:pt x="0" y="0"/>
                </a:moveTo>
                <a:lnTo>
                  <a:pt x="611372" y="0"/>
                </a:lnTo>
                <a:lnTo>
                  <a:pt x="611372" y="612774"/>
                </a:lnTo>
                <a:lnTo>
                  <a:pt x="0" y="61277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33735" y="7098239"/>
            <a:ext cx="0" cy="485140"/>
          </a:xfrm>
          <a:custGeom>
            <a:avLst/>
            <a:gdLst/>
            <a:ahLst/>
            <a:cxnLst/>
            <a:rect l="l" t="t" r="r" b="b"/>
            <a:pathLst>
              <a:path h="485140">
                <a:moveTo>
                  <a:pt x="0" y="485113"/>
                </a:moveTo>
                <a:lnTo>
                  <a:pt x="0" y="0"/>
                </a:lnTo>
              </a:path>
            </a:pathLst>
          </a:custGeom>
          <a:ln w="12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52158" y="7098239"/>
            <a:ext cx="0" cy="638810"/>
          </a:xfrm>
          <a:custGeom>
            <a:avLst/>
            <a:gdLst/>
            <a:ahLst/>
            <a:cxnLst/>
            <a:rect l="l" t="t" r="r" b="b"/>
            <a:pathLst>
              <a:path h="638809">
                <a:moveTo>
                  <a:pt x="0" y="638307"/>
                </a:moveTo>
                <a:lnTo>
                  <a:pt x="0" y="0"/>
                </a:lnTo>
              </a:path>
            </a:pathLst>
          </a:custGeom>
          <a:ln w="63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145108" y="7098239"/>
            <a:ext cx="0" cy="638810"/>
          </a:xfrm>
          <a:custGeom>
            <a:avLst/>
            <a:gdLst/>
            <a:ahLst/>
            <a:cxnLst/>
            <a:rect l="l" t="t" r="r" b="b"/>
            <a:pathLst>
              <a:path h="638809">
                <a:moveTo>
                  <a:pt x="0" y="638307"/>
                </a:moveTo>
                <a:lnTo>
                  <a:pt x="0" y="0"/>
                </a:lnTo>
              </a:path>
            </a:pathLst>
          </a:custGeom>
          <a:ln w="382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489005" y="7098239"/>
            <a:ext cx="0" cy="459740"/>
          </a:xfrm>
          <a:custGeom>
            <a:avLst/>
            <a:gdLst/>
            <a:ahLst/>
            <a:cxnLst/>
            <a:rect l="l" t="t" r="r" b="b"/>
            <a:pathLst>
              <a:path h="459740">
                <a:moveTo>
                  <a:pt x="0" y="459581"/>
                </a:moveTo>
                <a:lnTo>
                  <a:pt x="0" y="0"/>
                </a:lnTo>
              </a:path>
            </a:pathLst>
          </a:custGeom>
          <a:ln w="891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571036" y="2502428"/>
            <a:ext cx="484505" cy="0"/>
          </a:xfrm>
          <a:custGeom>
            <a:avLst/>
            <a:gdLst/>
            <a:ahLst/>
            <a:cxnLst/>
            <a:rect l="l" t="t" r="r" b="b"/>
            <a:pathLst>
              <a:path w="484505">
                <a:moveTo>
                  <a:pt x="0" y="0"/>
                </a:moveTo>
                <a:lnTo>
                  <a:pt x="484002" y="0"/>
                </a:lnTo>
              </a:path>
            </a:pathLst>
          </a:custGeom>
          <a:ln w="2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445488" y="5987585"/>
            <a:ext cx="688340" cy="0"/>
          </a:xfrm>
          <a:custGeom>
            <a:avLst/>
            <a:gdLst/>
            <a:ahLst/>
            <a:cxnLst/>
            <a:rect l="l" t="t" r="r" b="b"/>
            <a:pathLst>
              <a:path w="688339">
                <a:moveTo>
                  <a:pt x="0" y="0"/>
                </a:moveTo>
                <a:lnTo>
                  <a:pt x="687793" y="0"/>
                </a:lnTo>
              </a:path>
            </a:pathLst>
          </a:custGeom>
          <a:ln w="510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69067" y="6791852"/>
            <a:ext cx="636905" cy="0"/>
          </a:xfrm>
          <a:custGeom>
            <a:avLst/>
            <a:gdLst/>
            <a:ahLst/>
            <a:cxnLst/>
            <a:rect l="l" t="t" r="r" b="b"/>
            <a:pathLst>
              <a:path w="636905">
                <a:moveTo>
                  <a:pt x="0" y="0"/>
                </a:moveTo>
                <a:lnTo>
                  <a:pt x="636845" y="0"/>
                </a:lnTo>
              </a:path>
            </a:pathLst>
          </a:custGeom>
          <a:ln w="510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22363" y="7519522"/>
            <a:ext cx="1681480" cy="0"/>
          </a:xfrm>
          <a:custGeom>
            <a:avLst/>
            <a:gdLst/>
            <a:ahLst/>
            <a:cxnLst/>
            <a:rect l="l" t="t" r="r" b="b"/>
            <a:pathLst>
              <a:path w="1681479">
                <a:moveTo>
                  <a:pt x="0" y="0"/>
                </a:moveTo>
                <a:lnTo>
                  <a:pt x="1681273" y="0"/>
                </a:lnTo>
              </a:path>
            </a:pathLst>
          </a:custGeom>
          <a:ln w="382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4934" rIns="0" bIns="0" rtlCol="0">
            <a:spAutoFit/>
          </a:bodyPr>
          <a:lstStyle/>
          <a:p>
            <a:pPr marL="1700530">
              <a:lnSpc>
                <a:spcPct val="100000"/>
              </a:lnSpc>
              <a:spcBef>
                <a:spcPts val="130"/>
              </a:spcBef>
            </a:pPr>
            <a:r>
              <a:rPr sz="5750" spc="130">
                <a:solidFill>
                  <a:srgbClr val="0A3454"/>
                </a:solidFill>
              </a:rPr>
              <a:t>The</a:t>
            </a:r>
            <a:r>
              <a:rPr sz="5750" spc="-195">
                <a:solidFill>
                  <a:srgbClr val="0A3454"/>
                </a:solidFill>
              </a:rPr>
              <a:t> </a:t>
            </a:r>
            <a:r>
              <a:rPr sz="5750" spc="130">
                <a:solidFill>
                  <a:srgbClr val="0A3454"/>
                </a:solidFill>
              </a:rPr>
              <a:t>Modern</a:t>
            </a:r>
            <a:r>
              <a:rPr sz="5750" spc="-160">
                <a:solidFill>
                  <a:srgbClr val="0A3454"/>
                </a:solidFill>
              </a:rPr>
              <a:t> </a:t>
            </a:r>
            <a:r>
              <a:rPr sz="5750" spc="60">
                <a:solidFill>
                  <a:srgbClr val="0A3454"/>
                </a:solidFill>
              </a:rPr>
              <a:t>Recruitment</a:t>
            </a:r>
            <a:r>
              <a:rPr sz="5750" spc="105">
                <a:solidFill>
                  <a:srgbClr val="0A3454"/>
                </a:solidFill>
              </a:rPr>
              <a:t> </a:t>
            </a:r>
            <a:r>
              <a:rPr sz="5750" spc="40">
                <a:solidFill>
                  <a:srgbClr val="0A3454"/>
                </a:solidFill>
              </a:rPr>
              <a:t>Bottleneck</a:t>
            </a:r>
            <a:endParaRPr sz="5750"/>
          </a:p>
        </p:txBody>
      </p:sp>
      <p:sp>
        <p:nvSpPr>
          <p:cNvPr id="25" name="object 25"/>
          <p:cNvSpPr txBox="1"/>
          <p:nvPr/>
        </p:nvSpPr>
        <p:spPr>
          <a:xfrm>
            <a:off x="16147783" y="9418922"/>
            <a:ext cx="1262380" cy="218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600"/>
              </a:lnSpc>
            </a:pPr>
            <a:r>
              <a:rPr sz="1300" spc="-20">
                <a:solidFill>
                  <a:srgbClr val="2F2F2F"/>
                </a:solidFill>
                <a:latin typeface="Arial"/>
                <a:cs typeface="Arial"/>
              </a:rPr>
              <a:t>Isl\</a:t>
            </a:r>
            <a:r>
              <a:rPr sz="1300" spc="-45">
                <a:solidFill>
                  <a:srgbClr val="2F2F2F"/>
                </a:solidFill>
                <a:latin typeface="Arial"/>
                <a:cs typeface="Arial"/>
              </a:rPr>
              <a:t> </a:t>
            </a:r>
            <a:r>
              <a:rPr sz="1350" spc="-10">
                <a:solidFill>
                  <a:srgbClr val="1A1A16"/>
                </a:solidFill>
                <a:latin typeface="Arial"/>
                <a:cs typeface="Arial"/>
              </a:rPr>
              <a:t>N</a:t>
            </a:r>
            <a:r>
              <a:rPr sz="1350" spc="-10">
                <a:solidFill>
                  <a:srgbClr val="2F2F2F"/>
                </a:solidFill>
                <a:latin typeface="Arial"/>
                <a:cs typeface="Arial"/>
              </a:rPr>
              <a:t>otebookL</a:t>
            </a:r>
            <a:r>
              <a:rPr sz="1350" spc="-10">
                <a:solidFill>
                  <a:srgbClr val="1A1A16"/>
                </a:solidFill>
                <a:latin typeface="Arial"/>
                <a:cs typeface="Arial"/>
              </a:rPr>
              <a:t>M</a:t>
            </a:r>
            <a:endParaRPr sz="13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1065" y="3515185"/>
            <a:ext cx="3480435" cy="153797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85"/>
              </a:spcBef>
            </a:pPr>
            <a:r>
              <a:rPr sz="2600" b="1" spc="-40">
                <a:solidFill>
                  <a:srgbClr val="0A3454"/>
                </a:solidFill>
                <a:latin typeface="Arial"/>
                <a:cs typeface="Arial"/>
              </a:rPr>
              <a:t>Overwhelming</a:t>
            </a:r>
            <a:r>
              <a:rPr sz="2600" b="1" spc="-80">
                <a:solidFill>
                  <a:srgbClr val="0A3454"/>
                </a:solidFill>
                <a:latin typeface="Arial"/>
                <a:cs typeface="Arial"/>
              </a:rPr>
              <a:t> </a:t>
            </a:r>
            <a:r>
              <a:rPr sz="2600" b="1" spc="-30">
                <a:solidFill>
                  <a:srgbClr val="0A3454"/>
                </a:solidFill>
                <a:latin typeface="Arial"/>
                <a:cs typeface="Arial"/>
              </a:rPr>
              <a:t>Volume</a:t>
            </a:r>
            <a:endParaRPr sz="2600">
              <a:latin typeface="Arial"/>
              <a:cs typeface="Arial"/>
            </a:endParaRPr>
          </a:p>
          <a:p>
            <a:pPr marL="59690" marR="51435" algn="ctr">
              <a:lnSpc>
                <a:spcPct val="101400"/>
              </a:lnSpc>
              <a:spcBef>
                <a:spcPts val="765"/>
              </a:spcBef>
            </a:pPr>
            <a:r>
              <a:rPr sz="1900">
                <a:solidFill>
                  <a:srgbClr val="2A2A26"/>
                </a:solidFill>
                <a:latin typeface="Arial"/>
                <a:cs typeface="Arial"/>
              </a:rPr>
              <a:t>Manua</a:t>
            </a:r>
            <a:r>
              <a:rPr sz="1900">
                <a:solidFill>
                  <a:srgbClr val="0C0C08"/>
                </a:solidFill>
                <a:latin typeface="Arial"/>
                <a:cs typeface="Arial"/>
              </a:rPr>
              <a:t>l</a:t>
            </a:r>
            <a:r>
              <a:rPr sz="1900" spc="105">
                <a:solidFill>
                  <a:srgbClr val="0C0C08"/>
                </a:solidFill>
                <a:latin typeface="Arial"/>
                <a:cs typeface="Arial"/>
              </a:rPr>
              <a:t> </a:t>
            </a:r>
            <a:r>
              <a:rPr sz="1900">
                <a:solidFill>
                  <a:srgbClr val="2A2A26"/>
                </a:solidFill>
                <a:latin typeface="Arial"/>
                <a:cs typeface="Arial"/>
              </a:rPr>
              <a:t>screening</a:t>
            </a:r>
            <a:r>
              <a:rPr sz="1900" spc="270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>
                <a:solidFill>
                  <a:srgbClr val="2A2A26"/>
                </a:solidFill>
                <a:latin typeface="Arial"/>
                <a:cs typeface="Arial"/>
              </a:rPr>
              <a:t>struggles</a:t>
            </a:r>
            <a:r>
              <a:rPr sz="1900" spc="305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 spc="-25">
                <a:solidFill>
                  <a:srgbClr val="2A2A26"/>
                </a:solidFill>
                <a:latin typeface="Arial"/>
                <a:cs typeface="Arial"/>
              </a:rPr>
              <a:t>to </a:t>
            </a:r>
            <a:r>
              <a:rPr sz="1900">
                <a:solidFill>
                  <a:srgbClr val="2A2A26"/>
                </a:solidFill>
                <a:latin typeface="Arial"/>
                <a:cs typeface="Arial"/>
              </a:rPr>
              <a:t>keep</a:t>
            </a:r>
            <a:r>
              <a:rPr sz="1900" spc="55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 spc="70">
                <a:solidFill>
                  <a:srgbClr val="2A2A26"/>
                </a:solidFill>
                <a:latin typeface="Arial"/>
                <a:cs typeface="Arial"/>
              </a:rPr>
              <a:t>up</a:t>
            </a:r>
            <a:r>
              <a:rPr sz="1900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 spc="95">
                <a:solidFill>
                  <a:srgbClr val="2A2A26"/>
                </a:solidFill>
                <a:latin typeface="Arial"/>
                <a:cs typeface="Arial"/>
              </a:rPr>
              <a:t>with</a:t>
            </a:r>
            <a:r>
              <a:rPr sz="1900" spc="65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>
                <a:solidFill>
                  <a:srgbClr val="2A2A26"/>
                </a:solidFill>
                <a:latin typeface="Arial"/>
                <a:cs typeface="Arial"/>
              </a:rPr>
              <a:t>thousands</a:t>
            </a:r>
            <a:r>
              <a:rPr sz="1900" spc="140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 spc="-25">
                <a:solidFill>
                  <a:srgbClr val="2A2A26"/>
                </a:solidFill>
                <a:latin typeface="Arial"/>
                <a:cs typeface="Arial"/>
              </a:rPr>
              <a:t>of </a:t>
            </a:r>
            <a:r>
              <a:rPr sz="1900">
                <a:solidFill>
                  <a:srgbClr val="2A2A26"/>
                </a:solidFill>
                <a:latin typeface="Arial"/>
                <a:cs typeface="Arial"/>
              </a:rPr>
              <a:t>resumes</a:t>
            </a:r>
            <a:r>
              <a:rPr sz="1900" spc="210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>
                <a:solidFill>
                  <a:srgbClr val="2A2A26"/>
                </a:solidFill>
                <a:latin typeface="Arial"/>
                <a:cs typeface="Arial"/>
              </a:rPr>
              <a:t>submitted</a:t>
            </a:r>
            <a:r>
              <a:rPr sz="1900" spc="335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 spc="-10">
                <a:solidFill>
                  <a:srgbClr val="2A2A26"/>
                </a:solidFill>
                <a:latin typeface="Arial"/>
                <a:cs typeface="Arial"/>
              </a:rPr>
              <a:t>weekly</a:t>
            </a:r>
            <a:r>
              <a:rPr sz="1900" spc="-10">
                <a:solidFill>
                  <a:srgbClr val="0C0C08"/>
                </a:solidFill>
                <a:latin typeface="Arial"/>
                <a:cs typeface="Arial"/>
              </a:rPr>
              <a:t>.</a:t>
            </a:r>
            <a:endParaRPr sz="1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50888" y="6319572"/>
            <a:ext cx="214629" cy="3168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900" spc="-370">
                <a:solidFill>
                  <a:srgbClr val="2A4254"/>
                </a:solidFill>
                <a:latin typeface="Arial"/>
                <a:cs typeface="Arial"/>
              </a:rPr>
              <a:t>�</a:t>
            </a:r>
            <a:endParaRPr sz="19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0898" y="6872682"/>
            <a:ext cx="3622040" cy="152527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1185"/>
              </a:spcBef>
            </a:pPr>
            <a:r>
              <a:rPr sz="2600" b="1" spc="-25">
                <a:solidFill>
                  <a:srgbClr val="0A3454"/>
                </a:solidFill>
                <a:latin typeface="Arial"/>
                <a:cs typeface="Arial"/>
              </a:rPr>
              <a:t>Implicit</a:t>
            </a:r>
            <a:r>
              <a:rPr sz="2600" b="1" spc="-140">
                <a:solidFill>
                  <a:srgbClr val="0A3454"/>
                </a:solidFill>
                <a:latin typeface="Arial"/>
                <a:cs typeface="Arial"/>
              </a:rPr>
              <a:t> </a:t>
            </a:r>
            <a:r>
              <a:rPr sz="2600" b="1" spc="-20">
                <a:solidFill>
                  <a:srgbClr val="0A3454"/>
                </a:solidFill>
                <a:latin typeface="Arial"/>
                <a:cs typeface="Arial"/>
              </a:rPr>
              <a:t>Bias</a:t>
            </a:r>
            <a:endParaRPr sz="2600">
              <a:latin typeface="Arial"/>
              <a:cs typeface="Arial"/>
            </a:endParaRPr>
          </a:p>
          <a:p>
            <a:pPr marL="12065" marR="5080" indent="-1905" algn="ctr">
              <a:lnSpc>
                <a:spcPct val="99200"/>
              </a:lnSpc>
              <a:spcBef>
                <a:spcPts val="815"/>
              </a:spcBef>
            </a:pPr>
            <a:r>
              <a:rPr sz="1900">
                <a:solidFill>
                  <a:srgbClr val="2A2A26"/>
                </a:solidFill>
                <a:latin typeface="Arial"/>
                <a:cs typeface="Arial"/>
              </a:rPr>
              <a:t>Unconscious</a:t>
            </a:r>
            <a:r>
              <a:rPr sz="1900" spc="275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>
                <a:solidFill>
                  <a:srgbClr val="2A2A26"/>
                </a:solidFill>
                <a:latin typeface="Arial"/>
                <a:cs typeface="Arial"/>
              </a:rPr>
              <a:t>biases</a:t>
            </a:r>
            <a:r>
              <a:rPr sz="1900" spc="30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 spc="55">
                <a:solidFill>
                  <a:srgbClr val="2A2A26"/>
                </a:solidFill>
                <a:latin typeface="Arial"/>
                <a:cs typeface="Arial"/>
              </a:rPr>
              <a:t>can</a:t>
            </a:r>
            <a:r>
              <a:rPr sz="1900" spc="-40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>
                <a:solidFill>
                  <a:srgbClr val="2A2A26"/>
                </a:solidFill>
                <a:latin typeface="Arial"/>
                <a:cs typeface="Arial"/>
              </a:rPr>
              <a:t>lead</a:t>
            </a:r>
            <a:r>
              <a:rPr sz="1900" spc="95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 spc="-25">
                <a:solidFill>
                  <a:srgbClr val="2A2A26"/>
                </a:solidFill>
                <a:latin typeface="Arial"/>
                <a:cs typeface="Arial"/>
              </a:rPr>
              <a:t>to </a:t>
            </a:r>
            <a:r>
              <a:rPr sz="1900">
                <a:solidFill>
                  <a:srgbClr val="2A2A26"/>
                </a:solidFill>
                <a:latin typeface="Arial"/>
                <a:cs typeface="Arial"/>
              </a:rPr>
              <a:t>overlooking</a:t>
            </a:r>
            <a:r>
              <a:rPr sz="1900" spc="400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>
                <a:solidFill>
                  <a:srgbClr val="2A2A26"/>
                </a:solidFill>
                <a:latin typeface="Arial"/>
                <a:cs typeface="Arial"/>
              </a:rPr>
              <a:t>qualified</a:t>
            </a:r>
            <a:r>
              <a:rPr sz="1900" spc="80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 spc="-10">
                <a:solidFill>
                  <a:srgbClr val="2A2A26"/>
                </a:solidFill>
                <a:latin typeface="Arial"/>
                <a:cs typeface="Arial"/>
              </a:rPr>
              <a:t>candidates </a:t>
            </a:r>
            <a:r>
              <a:rPr sz="1900" spc="85">
                <a:solidFill>
                  <a:srgbClr val="2A2A26"/>
                </a:solidFill>
                <a:latin typeface="Arial"/>
                <a:cs typeface="Arial"/>
              </a:rPr>
              <a:t>from</a:t>
            </a:r>
            <a:r>
              <a:rPr sz="1900" spc="-65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>
                <a:solidFill>
                  <a:srgbClr val="2A2A26"/>
                </a:solidFill>
                <a:latin typeface="Arial"/>
                <a:cs typeface="Arial"/>
              </a:rPr>
              <a:t>diverse</a:t>
            </a:r>
            <a:r>
              <a:rPr sz="1900" spc="105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 spc="-10">
                <a:solidFill>
                  <a:srgbClr val="2A2A26"/>
                </a:solidFill>
                <a:latin typeface="Arial"/>
                <a:cs typeface="Arial"/>
              </a:rPr>
              <a:t>backgrounds.</a:t>
            </a:r>
            <a:endParaRPr sz="1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140664" y="3515185"/>
            <a:ext cx="3407410" cy="1537970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R="55880" algn="ctr">
              <a:lnSpc>
                <a:spcPct val="100000"/>
              </a:lnSpc>
              <a:spcBef>
                <a:spcPts val="1185"/>
              </a:spcBef>
            </a:pPr>
            <a:r>
              <a:rPr sz="2600" b="1" spc="-40">
                <a:solidFill>
                  <a:srgbClr val="0A3454"/>
                </a:solidFill>
                <a:latin typeface="Arial"/>
                <a:cs typeface="Arial"/>
              </a:rPr>
              <a:t>Inconsistent</a:t>
            </a:r>
            <a:r>
              <a:rPr sz="2600" b="1" spc="-100">
                <a:solidFill>
                  <a:srgbClr val="0A3454"/>
                </a:solidFill>
                <a:latin typeface="Arial"/>
                <a:cs typeface="Arial"/>
              </a:rPr>
              <a:t> </a:t>
            </a:r>
            <a:r>
              <a:rPr sz="2550" b="1" spc="-25">
                <a:solidFill>
                  <a:srgbClr val="0A3454"/>
                </a:solidFill>
                <a:latin typeface="Arial"/>
                <a:cs typeface="Arial"/>
              </a:rPr>
              <a:t>&amp;</a:t>
            </a:r>
            <a:r>
              <a:rPr sz="2550" b="1" spc="-195">
                <a:solidFill>
                  <a:srgbClr val="0A3454"/>
                </a:solidFill>
                <a:latin typeface="Arial"/>
                <a:cs typeface="Arial"/>
              </a:rPr>
              <a:t> </a:t>
            </a:r>
            <a:r>
              <a:rPr sz="2600" b="1" spc="-20">
                <a:solidFill>
                  <a:srgbClr val="0A3454"/>
                </a:solidFill>
                <a:latin typeface="Arial"/>
                <a:cs typeface="Arial"/>
              </a:rPr>
              <a:t>Slow</a:t>
            </a:r>
            <a:endParaRPr sz="2600">
              <a:latin typeface="Arial"/>
              <a:cs typeface="Arial"/>
            </a:endParaRPr>
          </a:p>
          <a:p>
            <a:pPr marL="12700" marR="5080" indent="-20320" algn="ctr">
              <a:lnSpc>
                <a:spcPct val="101400"/>
              </a:lnSpc>
              <a:spcBef>
                <a:spcPts val="765"/>
              </a:spcBef>
            </a:pPr>
            <a:r>
              <a:rPr sz="1900" spc="50">
                <a:solidFill>
                  <a:srgbClr val="2A2A26"/>
                </a:solidFill>
                <a:latin typeface="Arial"/>
                <a:cs typeface="Arial"/>
              </a:rPr>
              <a:t>The</a:t>
            </a:r>
            <a:r>
              <a:rPr sz="1900" spc="10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>
                <a:solidFill>
                  <a:srgbClr val="2A2A26"/>
                </a:solidFill>
                <a:latin typeface="Arial"/>
                <a:cs typeface="Arial"/>
              </a:rPr>
              <a:t>manual</a:t>
            </a:r>
            <a:r>
              <a:rPr sz="1900" spc="5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>
                <a:solidFill>
                  <a:srgbClr val="2A2A26"/>
                </a:solidFill>
                <a:latin typeface="Arial"/>
                <a:cs typeface="Arial"/>
              </a:rPr>
              <a:t>process</a:t>
            </a:r>
            <a:r>
              <a:rPr sz="1900" spc="-35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>
                <a:solidFill>
                  <a:srgbClr val="2A2A26"/>
                </a:solidFill>
                <a:latin typeface="Arial"/>
                <a:cs typeface="Arial"/>
              </a:rPr>
              <a:t>is</a:t>
            </a:r>
            <a:r>
              <a:rPr sz="1900" spc="145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 spc="-10">
                <a:solidFill>
                  <a:srgbClr val="2A2A26"/>
                </a:solidFill>
                <a:latin typeface="Arial"/>
                <a:cs typeface="Arial"/>
              </a:rPr>
              <a:t>prone</a:t>
            </a:r>
            <a:r>
              <a:rPr sz="1900" spc="500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>
                <a:solidFill>
                  <a:srgbClr val="2A2A26"/>
                </a:solidFill>
                <a:latin typeface="Arial"/>
                <a:cs typeface="Arial"/>
              </a:rPr>
              <a:t>to</a:t>
            </a:r>
            <a:r>
              <a:rPr sz="1900" spc="185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>
                <a:solidFill>
                  <a:srgbClr val="2A2A26"/>
                </a:solidFill>
                <a:latin typeface="Arial"/>
                <a:cs typeface="Arial"/>
              </a:rPr>
              <a:t>human</a:t>
            </a:r>
            <a:r>
              <a:rPr sz="1900" spc="65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>
                <a:solidFill>
                  <a:srgbClr val="2A2A26"/>
                </a:solidFill>
                <a:latin typeface="Arial"/>
                <a:cs typeface="Arial"/>
              </a:rPr>
              <a:t>error,</a:t>
            </a:r>
            <a:r>
              <a:rPr sz="1900" spc="-110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 spc="40">
                <a:solidFill>
                  <a:srgbClr val="2A2A26"/>
                </a:solidFill>
                <a:latin typeface="Arial"/>
                <a:cs typeface="Arial"/>
              </a:rPr>
              <a:t>inconsistency, </a:t>
            </a:r>
            <a:r>
              <a:rPr sz="1900">
                <a:solidFill>
                  <a:srgbClr val="2A2A26"/>
                </a:solidFill>
                <a:latin typeface="Arial"/>
                <a:cs typeface="Arial"/>
              </a:rPr>
              <a:t>and</a:t>
            </a:r>
            <a:r>
              <a:rPr sz="1900" spc="150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>
                <a:solidFill>
                  <a:srgbClr val="2A2A26"/>
                </a:solidFill>
                <a:latin typeface="Arial"/>
                <a:cs typeface="Arial"/>
              </a:rPr>
              <a:t>significant</a:t>
            </a:r>
            <a:r>
              <a:rPr sz="1900" spc="320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 spc="-10">
                <a:solidFill>
                  <a:srgbClr val="2A2A26"/>
                </a:solidFill>
                <a:latin typeface="Arial"/>
                <a:cs typeface="Arial"/>
              </a:rPr>
              <a:t>delays.</a:t>
            </a:r>
            <a:endParaRPr sz="19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809150" y="7219585"/>
            <a:ext cx="208915" cy="7073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4450" spc="-50">
                <a:solidFill>
                  <a:srgbClr val="415D64"/>
                </a:solidFill>
                <a:latin typeface="Arial"/>
                <a:cs typeface="Arial"/>
              </a:rPr>
              <a:t>-</a:t>
            </a:r>
            <a:endParaRPr sz="44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274966" y="6945114"/>
            <a:ext cx="3267075" cy="2078355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0320" marR="314325" indent="-6350">
              <a:lnSpc>
                <a:spcPts val="3020"/>
              </a:lnSpc>
              <a:spcBef>
                <a:spcPts val="295"/>
              </a:spcBef>
            </a:pPr>
            <a:r>
              <a:rPr sz="2600" b="1">
                <a:solidFill>
                  <a:srgbClr val="0A3454"/>
                </a:solidFill>
                <a:latin typeface="Arial"/>
                <a:cs typeface="Arial"/>
              </a:rPr>
              <a:t>The</a:t>
            </a:r>
            <a:r>
              <a:rPr sz="2600" b="1" spc="-229">
                <a:solidFill>
                  <a:srgbClr val="0A3454"/>
                </a:solidFill>
                <a:latin typeface="Arial"/>
                <a:cs typeface="Arial"/>
              </a:rPr>
              <a:t> </a:t>
            </a:r>
            <a:r>
              <a:rPr sz="2600" b="1" spc="-20">
                <a:solidFill>
                  <a:srgbClr val="0A3454"/>
                </a:solidFill>
                <a:latin typeface="Arial"/>
                <a:cs typeface="Arial"/>
              </a:rPr>
              <a:t>Cost</a:t>
            </a:r>
            <a:r>
              <a:rPr sz="2600" b="1" spc="-200">
                <a:solidFill>
                  <a:srgbClr val="0A3454"/>
                </a:solidFill>
                <a:latin typeface="Arial"/>
                <a:cs typeface="Arial"/>
              </a:rPr>
              <a:t> </a:t>
            </a:r>
            <a:r>
              <a:rPr sz="2600" b="1">
                <a:solidFill>
                  <a:srgbClr val="0A3454"/>
                </a:solidFill>
                <a:latin typeface="Arial"/>
                <a:cs typeface="Arial"/>
              </a:rPr>
              <a:t>of</a:t>
            </a:r>
            <a:r>
              <a:rPr sz="2600" b="1" spc="-150">
                <a:solidFill>
                  <a:srgbClr val="0A3454"/>
                </a:solidFill>
                <a:latin typeface="Arial"/>
                <a:cs typeface="Arial"/>
              </a:rPr>
              <a:t> </a:t>
            </a:r>
            <a:r>
              <a:rPr sz="2600" b="1" spc="-35">
                <a:solidFill>
                  <a:srgbClr val="0A3454"/>
                </a:solidFill>
                <a:latin typeface="Arial"/>
                <a:cs typeface="Arial"/>
              </a:rPr>
              <a:t>Missed </a:t>
            </a:r>
            <a:r>
              <a:rPr sz="2600" b="1" spc="-10">
                <a:solidFill>
                  <a:srgbClr val="0A3454"/>
                </a:solidFill>
                <a:latin typeface="Arial"/>
                <a:cs typeface="Arial"/>
              </a:rPr>
              <a:t>Opportunities</a:t>
            </a:r>
            <a:endParaRPr sz="2600">
              <a:latin typeface="Arial"/>
              <a:cs typeface="Arial"/>
            </a:endParaRPr>
          </a:p>
          <a:p>
            <a:pPr marL="12700" marR="5080" indent="2540">
              <a:lnSpc>
                <a:spcPct val="99900"/>
              </a:lnSpc>
              <a:spcBef>
                <a:spcPts val="810"/>
              </a:spcBef>
            </a:pPr>
            <a:r>
              <a:rPr sz="1900">
                <a:solidFill>
                  <a:srgbClr val="2A2A26"/>
                </a:solidFill>
                <a:latin typeface="Arial"/>
                <a:cs typeface="Arial"/>
              </a:rPr>
              <a:t>High-quality</a:t>
            </a:r>
            <a:r>
              <a:rPr sz="1900" spc="405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>
                <a:solidFill>
                  <a:srgbClr val="2A2A26"/>
                </a:solidFill>
                <a:latin typeface="Arial"/>
                <a:cs typeface="Arial"/>
              </a:rPr>
              <a:t>candidates</a:t>
            </a:r>
            <a:r>
              <a:rPr sz="1900" spc="40">
                <a:solidFill>
                  <a:srgbClr val="2A2A26"/>
                </a:solidFill>
                <a:latin typeface="Arial"/>
                <a:cs typeface="Arial"/>
              </a:rPr>
              <a:t>  </a:t>
            </a:r>
            <a:r>
              <a:rPr sz="1900" spc="-25">
                <a:solidFill>
                  <a:srgbClr val="2A2A26"/>
                </a:solidFill>
                <a:latin typeface="Arial"/>
                <a:cs typeface="Arial"/>
              </a:rPr>
              <a:t>are </a:t>
            </a:r>
            <a:r>
              <a:rPr sz="1900">
                <a:solidFill>
                  <a:srgbClr val="2A2A26"/>
                </a:solidFill>
                <a:latin typeface="Arial"/>
                <a:cs typeface="Arial"/>
              </a:rPr>
              <a:t>frequently</a:t>
            </a:r>
            <a:r>
              <a:rPr sz="1900" spc="260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 spc="55">
                <a:solidFill>
                  <a:srgbClr val="2A2A26"/>
                </a:solidFill>
                <a:latin typeface="Arial"/>
                <a:cs typeface="Arial"/>
              </a:rPr>
              <a:t>lost</a:t>
            </a:r>
            <a:r>
              <a:rPr sz="1900" spc="105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>
                <a:solidFill>
                  <a:srgbClr val="2A2A26"/>
                </a:solidFill>
                <a:latin typeface="Arial"/>
                <a:cs typeface="Arial"/>
              </a:rPr>
              <a:t>in</a:t>
            </a:r>
            <a:r>
              <a:rPr sz="1900" spc="90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 spc="55">
                <a:solidFill>
                  <a:srgbClr val="2A2A26"/>
                </a:solidFill>
                <a:latin typeface="Arial"/>
                <a:cs typeface="Arial"/>
              </a:rPr>
              <a:t>the</a:t>
            </a:r>
            <a:r>
              <a:rPr sz="1900" spc="40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>
                <a:solidFill>
                  <a:srgbClr val="2A2A26"/>
                </a:solidFill>
                <a:latin typeface="Arial"/>
                <a:cs typeface="Arial"/>
              </a:rPr>
              <a:t>noise,</a:t>
            </a:r>
            <a:r>
              <a:rPr sz="1900" spc="25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 spc="20">
                <a:solidFill>
                  <a:srgbClr val="2A2A26"/>
                </a:solidFill>
                <a:latin typeface="Arial"/>
                <a:cs typeface="Arial"/>
              </a:rPr>
              <a:t>a </a:t>
            </a:r>
            <a:r>
              <a:rPr sz="1900">
                <a:solidFill>
                  <a:srgbClr val="2A2A26"/>
                </a:solidFill>
                <a:latin typeface="Arial"/>
                <a:cs typeface="Arial"/>
              </a:rPr>
              <a:t>majo</a:t>
            </a:r>
            <a:r>
              <a:rPr sz="1900">
                <a:solidFill>
                  <a:srgbClr val="0C0C08"/>
                </a:solidFill>
                <a:latin typeface="Arial"/>
                <a:cs typeface="Arial"/>
              </a:rPr>
              <a:t>r</a:t>
            </a:r>
            <a:r>
              <a:rPr sz="1900" spc="-25">
                <a:solidFill>
                  <a:srgbClr val="0C0C08"/>
                </a:solidFill>
                <a:latin typeface="Arial"/>
                <a:cs typeface="Arial"/>
              </a:rPr>
              <a:t> </a:t>
            </a:r>
            <a:r>
              <a:rPr sz="1900" spc="65">
                <a:solidFill>
                  <a:srgbClr val="2A2A26"/>
                </a:solidFill>
                <a:latin typeface="Arial"/>
                <a:cs typeface="Arial"/>
              </a:rPr>
              <a:t>loss</a:t>
            </a:r>
            <a:r>
              <a:rPr sz="1900" spc="-140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 spc="65">
                <a:solidFill>
                  <a:srgbClr val="2A2A26"/>
                </a:solidFill>
                <a:latin typeface="Arial"/>
                <a:cs typeface="Arial"/>
              </a:rPr>
              <a:t>for</a:t>
            </a:r>
            <a:r>
              <a:rPr sz="1900" spc="80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 spc="85">
                <a:solidFill>
                  <a:srgbClr val="2A2A26"/>
                </a:solidFill>
                <a:latin typeface="Arial"/>
                <a:cs typeface="Arial"/>
              </a:rPr>
              <a:t>both</a:t>
            </a:r>
            <a:r>
              <a:rPr sz="1900" spc="-100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 spc="55">
                <a:solidFill>
                  <a:srgbClr val="2A2A26"/>
                </a:solidFill>
                <a:latin typeface="Arial"/>
                <a:cs typeface="Arial"/>
              </a:rPr>
              <a:t>the </a:t>
            </a:r>
            <a:r>
              <a:rPr sz="1900">
                <a:solidFill>
                  <a:srgbClr val="2A2A26"/>
                </a:solidFill>
                <a:latin typeface="Arial"/>
                <a:cs typeface="Arial"/>
              </a:rPr>
              <a:t>company</a:t>
            </a:r>
            <a:r>
              <a:rPr sz="1900" spc="204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>
                <a:solidFill>
                  <a:srgbClr val="2A2A26"/>
                </a:solidFill>
                <a:latin typeface="Arial"/>
                <a:cs typeface="Arial"/>
              </a:rPr>
              <a:t>and</a:t>
            </a:r>
            <a:r>
              <a:rPr sz="1900" spc="70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 spc="65">
                <a:solidFill>
                  <a:srgbClr val="2A2A26"/>
                </a:solidFill>
                <a:latin typeface="Arial"/>
                <a:cs typeface="Arial"/>
              </a:rPr>
              <a:t>the</a:t>
            </a:r>
            <a:r>
              <a:rPr sz="1900" spc="75">
                <a:solidFill>
                  <a:srgbClr val="2A2A26"/>
                </a:solidFill>
                <a:latin typeface="Arial"/>
                <a:cs typeface="Arial"/>
              </a:rPr>
              <a:t> </a:t>
            </a:r>
            <a:r>
              <a:rPr sz="1900" spc="-10">
                <a:solidFill>
                  <a:srgbClr val="2A2A26"/>
                </a:solidFill>
                <a:latin typeface="Arial"/>
                <a:cs typeface="Arial"/>
              </a:rPr>
              <a:t>app</a:t>
            </a:r>
            <a:r>
              <a:rPr sz="1900" spc="-10">
                <a:solidFill>
                  <a:srgbClr val="0C0C08"/>
                </a:solidFill>
                <a:latin typeface="Arial"/>
                <a:cs typeface="Arial"/>
              </a:rPr>
              <a:t>l</a:t>
            </a:r>
            <a:r>
              <a:rPr sz="1900" spc="-10">
                <a:solidFill>
                  <a:srgbClr val="2A2A26"/>
                </a:solidFill>
                <a:latin typeface="Arial"/>
                <a:cs typeface="Arial"/>
              </a:rPr>
              <a:t>icant.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2008" y="3498188"/>
            <a:ext cx="2725700" cy="140427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0241" y="3115204"/>
            <a:ext cx="3209704" cy="21702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31005" y="3115204"/>
            <a:ext cx="2088854" cy="21447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43671" y="3115204"/>
            <a:ext cx="738741" cy="51064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59662" y="4289689"/>
            <a:ext cx="1681272" cy="102129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286428" y="3140735"/>
            <a:ext cx="0" cy="1915160"/>
          </a:xfrm>
          <a:custGeom>
            <a:avLst/>
            <a:gdLst/>
            <a:ahLst/>
            <a:cxnLst/>
            <a:rect l="l" t="t" r="r" b="b"/>
            <a:pathLst>
              <a:path h="1915160">
                <a:moveTo>
                  <a:pt x="0" y="1914921"/>
                </a:moveTo>
                <a:lnTo>
                  <a:pt x="0" y="0"/>
                </a:lnTo>
              </a:path>
            </a:pathLst>
          </a:custGeom>
          <a:ln w="509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934189" y="3421590"/>
            <a:ext cx="0" cy="1047115"/>
          </a:xfrm>
          <a:custGeom>
            <a:avLst/>
            <a:gdLst/>
            <a:ahLst/>
            <a:cxnLst/>
            <a:rect l="l" t="t" r="r" b="b"/>
            <a:pathLst>
              <a:path h="1047114">
                <a:moveTo>
                  <a:pt x="0" y="1046823"/>
                </a:moveTo>
                <a:lnTo>
                  <a:pt x="0" y="0"/>
                </a:lnTo>
              </a:path>
            </a:pathLst>
          </a:custGeom>
          <a:ln w="509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099770" y="3574784"/>
            <a:ext cx="0" cy="715010"/>
          </a:xfrm>
          <a:custGeom>
            <a:avLst/>
            <a:gdLst/>
            <a:ahLst/>
            <a:cxnLst/>
            <a:rect l="l" t="t" r="r" b="b"/>
            <a:pathLst>
              <a:path h="715010">
                <a:moveTo>
                  <a:pt x="0" y="714903"/>
                </a:moveTo>
                <a:lnTo>
                  <a:pt x="0" y="0"/>
                </a:lnTo>
              </a:path>
            </a:pathLst>
          </a:custGeom>
          <a:ln w="509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430930" y="3804575"/>
            <a:ext cx="0" cy="485140"/>
          </a:xfrm>
          <a:custGeom>
            <a:avLst/>
            <a:gdLst/>
            <a:ahLst/>
            <a:cxnLst/>
            <a:rect l="l" t="t" r="r" b="b"/>
            <a:pathLst>
              <a:path h="485139">
                <a:moveTo>
                  <a:pt x="0" y="485113"/>
                </a:moveTo>
                <a:lnTo>
                  <a:pt x="0" y="0"/>
                </a:lnTo>
              </a:path>
            </a:pathLst>
          </a:custGeom>
          <a:ln w="509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169670" y="3804575"/>
            <a:ext cx="0" cy="485140"/>
          </a:xfrm>
          <a:custGeom>
            <a:avLst/>
            <a:gdLst/>
            <a:ahLst/>
            <a:cxnLst/>
            <a:rect l="l" t="t" r="r" b="b"/>
            <a:pathLst>
              <a:path h="485139">
                <a:moveTo>
                  <a:pt x="0" y="485113"/>
                </a:moveTo>
                <a:lnTo>
                  <a:pt x="0" y="0"/>
                </a:lnTo>
              </a:path>
            </a:pathLst>
          </a:custGeom>
          <a:ln w="6368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488093" y="3574784"/>
            <a:ext cx="0" cy="715010"/>
          </a:xfrm>
          <a:custGeom>
            <a:avLst/>
            <a:gdLst/>
            <a:ahLst/>
            <a:cxnLst/>
            <a:rect l="l" t="t" r="r" b="b"/>
            <a:pathLst>
              <a:path h="715010">
                <a:moveTo>
                  <a:pt x="0" y="714903"/>
                </a:moveTo>
                <a:lnTo>
                  <a:pt x="0" y="0"/>
                </a:lnTo>
              </a:path>
            </a:pathLst>
          </a:custGeom>
          <a:ln w="509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666411" y="3421590"/>
            <a:ext cx="0" cy="1097915"/>
          </a:xfrm>
          <a:custGeom>
            <a:avLst/>
            <a:gdLst/>
            <a:ahLst/>
            <a:cxnLst/>
            <a:rect l="l" t="t" r="r" b="b"/>
            <a:pathLst>
              <a:path h="1097914">
                <a:moveTo>
                  <a:pt x="0" y="1097888"/>
                </a:moveTo>
                <a:lnTo>
                  <a:pt x="0" y="0"/>
                </a:lnTo>
              </a:path>
            </a:pathLst>
          </a:custGeom>
          <a:ln w="5094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48218" y="3191800"/>
            <a:ext cx="1121410" cy="0"/>
          </a:xfrm>
          <a:custGeom>
            <a:avLst/>
            <a:gdLst/>
            <a:ahLst/>
            <a:cxnLst/>
            <a:rect l="l" t="t" r="r" b="b"/>
            <a:pathLst>
              <a:path w="1121410">
                <a:moveTo>
                  <a:pt x="0" y="0"/>
                </a:moveTo>
                <a:lnTo>
                  <a:pt x="1120848" y="0"/>
                </a:lnTo>
              </a:path>
            </a:pathLst>
          </a:custGeom>
          <a:ln w="510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182408" y="3434357"/>
            <a:ext cx="560705" cy="0"/>
          </a:xfrm>
          <a:custGeom>
            <a:avLst/>
            <a:gdLst/>
            <a:ahLst/>
            <a:cxnLst/>
            <a:rect l="l" t="t" r="r" b="b"/>
            <a:pathLst>
              <a:path w="560705">
                <a:moveTo>
                  <a:pt x="0" y="0"/>
                </a:moveTo>
                <a:lnTo>
                  <a:pt x="560424" y="0"/>
                </a:lnTo>
              </a:path>
            </a:pathLst>
          </a:custGeom>
          <a:ln w="510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883242" y="3434357"/>
            <a:ext cx="560705" cy="0"/>
          </a:xfrm>
          <a:custGeom>
            <a:avLst/>
            <a:gdLst/>
            <a:ahLst/>
            <a:cxnLst/>
            <a:rect l="l" t="t" r="r" b="b"/>
            <a:pathLst>
              <a:path w="560705">
                <a:moveTo>
                  <a:pt x="0" y="0"/>
                </a:moveTo>
                <a:lnTo>
                  <a:pt x="560424" y="0"/>
                </a:lnTo>
              </a:path>
            </a:pathLst>
          </a:custGeom>
          <a:ln w="510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477482" y="3447122"/>
            <a:ext cx="509905" cy="0"/>
          </a:xfrm>
          <a:custGeom>
            <a:avLst/>
            <a:gdLst/>
            <a:ahLst/>
            <a:cxnLst/>
            <a:rect l="l" t="t" r="r" b="b"/>
            <a:pathLst>
              <a:path w="509905">
                <a:moveTo>
                  <a:pt x="0" y="0"/>
                </a:moveTo>
                <a:lnTo>
                  <a:pt x="509476" y="0"/>
                </a:lnTo>
              </a:path>
            </a:pathLst>
          </a:custGeom>
          <a:ln w="510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16224" y="3459889"/>
            <a:ext cx="407670" cy="0"/>
          </a:xfrm>
          <a:custGeom>
            <a:avLst/>
            <a:gdLst/>
            <a:ahLst/>
            <a:cxnLst/>
            <a:rect l="l" t="t" r="r" b="b"/>
            <a:pathLst>
              <a:path w="407669">
                <a:moveTo>
                  <a:pt x="0" y="0"/>
                </a:moveTo>
                <a:lnTo>
                  <a:pt x="407581" y="0"/>
                </a:lnTo>
              </a:path>
            </a:pathLst>
          </a:custGeom>
          <a:ln w="2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4392718" y="3842873"/>
            <a:ext cx="840740" cy="0"/>
          </a:xfrm>
          <a:custGeom>
            <a:avLst/>
            <a:gdLst/>
            <a:ahLst/>
            <a:cxnLst/>
            <a:rect l="l" t="t" r="r" b="b"/>
            <a:pathLst>
              <a:path w="840740">
                <a:moveTo>
                  <a:pt x="0" y="0"/>
                </a:moveTo>
                <a:lnTo>
                  <a:pt x="840636" y="0"/>
                </a:lnTo>
              </a:path>
            </a:pathLst>
          </a:custGeom>
          <a:ln w="510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392718" y="4085430"/>
            <a:ext cx="840740" cy="0"/>
          </a:xfrm>
          <a:custGeom>
            <a:avLst/>
            <a:gdLst/>
            <a:ahLst/>
            <a:cxnLst/>
            <a:rect l="l" t="t" r="r" b="b"/>
            <a:pathLst>
              <a:path w="840740">
                <a:moveTo>
                  <a:pt x="0" y="0"/>
                </a:moveTo>
                <a:lnTo>
                  <a:pt x="840636" y="0"/>
                </a:lnTo>
              </a:path>
            </a:pathLst>
          </a:custGeom>
          <a:ln w="510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48218" y="5017358"/>
            <a:ext cx="1376045" cy="0"/>
          </a:xfrm>
          <a:custGeom>
            <a:avLst/>
            <a:gdLst/>
            <a:ahLst/>
            <a:cxnLst/>
            <a:rect l="l" t="t" r="r" b="b"/>
            <a:pathLst>
              <a:path w="1376045">
                <a:moveTo>
                  <a:pt x="0" y="0"/>
                </a:moveTo>
                <a:lnTo>
                  <a:pt x="1375587" y="0"/>
                </a:lnTo>
              </a:path>
            </a:pathLst>
          </a:custGeom>
          <a:ln w="510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 descr="$PPTXTitle"/>
          <p:cNvSpPr txBox="1">
            <a:spLocks noGrp="1"/>
          </p:cNvSpPr>
          <p:nvPr>
            <p:ph type="title"/>
          </p:nvPr>
        </p:nvSpPr>
        <p:spPr>
          <a:xfrm>
            <a:off x="965036" y="728000"/>
            <a:ext cx="13147675" cy="153733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7780" marR="5080" indent="-5715">
              <a:lnSpc>
                <a:spcPts val="5630"/>
              </a:lnSpc>
              <a:spcBef>
                <a:spcPts val="819"/>
              </a:spcBef>
            </a:pPr>
            <a:r>
              <a:rPr sz="5200" spc="55">
                <a:solidFill>
                  <a:srgbClr val="0A3B60"/>
                </a:solidFill>
              </a:rPr>
              <a:t>Our</a:t>
            </a:r>
            <a:r>
              <a:rPr sz="5200" spc="-155">
                <a:solidFill>
                  <a:srgbClr val="0A3B60"/>
                </a:solidFill>
              </a:rPr>
              <a:t> </a:t>
            </a:r>
            <a:r>
              <a:rPr sz="5200" spc="75">
                <a:solidFill>
                  <a:srgbClr val="0A3B60"/>
                </a:solidFill>
              </a:rPr>
              <a:t>Objective:</a:t>
            </a:r>
            <a:r>
              <a:rPr sz="5200">
                <a:solidFill>
                  <a:srgbClr val="0A3B60"/>
                </a:solidFill>
              </a:rPr>
              <a:t> </a:t>
            </a:r>
            <a:r>
              <a:rPr sz="5200" spc="135">
                <a:solidFill>
                  <a:srgbClr val="0A3B60"/>
                </a:solidFill>
              </a:rPr>
              <a:t>An</a:t>
            </a:r>
            <a:r>
              <a:rPr sz="5200" spc="-385">
                <a:solidFill>
                  <a:srgbClr val="0A3B60"/>
                </a:solidFill>
              </a:rPr>
              <a:t> </a:t>
            </a:r>
            <a:r>
              <a:rPr sz="5200" spc="100">
                <a:solidFill>
                  <a:srgbClr val="0A3B60"/>
                </a:solidFill>
              </a:rPr>
              <a:t>Intelligent,</a:t>
            </a:r>
            <a:r>
              <a:rPr sz="5200" spc="-125">
                <a:solidFill>
                  <a:srgbClr val="0A3B60"/>
                </a:solidFill>
              </a:rPr>
              <a:t> </a:t>
            </a:r>
            <a:r>
              <a:rPr sz="5200" spc="105">
                <a:solidFill>
                  <a:srgbClr val="0A3B60"/>
                </a:solidFill>
              </a:rPr>
              <a:t>Automated </a:t>
            </a:r>
            <a:r>
              <a:rPr sz="5200" spc="50">
                <a:solidFill>
                  <a:srgbClr val="0A3B60"/>
                </a:solidFill>
              </a:rPr>
              <a:t>Screening</a:t>
            </a:r>
            <a:r>
              <a:rPr sz="5200" spc="160">
                <a:solidFill>
                  <a:srgbClr val="0A3B60"/>
                </a:solidFill>
              </a:rPr>
              <a:t> </a:t>
            </a:r>
            <a:r>
              <a:rPr sz="5200" spc="105">
                <a:solidFill>
                  <a:srgbClr val="0A3B60"/>
                </a:solidFill>
              </a:rPr>
              <a:t>System</a:t>
            </a:r>
            <a:endParaRPr sz="5200"/>
          </a:p>
        </p:txBody>
      </p:sp>
      <p:sp>
        <p:nvSpPr>
          <p:cNvPr id="23" name="object 23"/>
          <p:cNvSpPr txBox="1"/>
          <p:nvPr/>
        </p:nvSpPr>
        <p:spPr>
          <a:xfrm>
            <a:off x="1044922" y="5694195"/>
            <a:ext cx="3310254" cy="2230120"/>
          </a:xfrm>
          <a:prstGeom prst="rect">
            <a:avLst/>
          </a:prstGeom>
        </p:spPr>
        <p:txBody>
          <a:bodyPr vert="horz" wrap="square" lIns="0" tIns="180340" rIns="0" bIns="0" rtlCol="0">
            <a:spAutoFit/>
          </a:bodyPr>
          <a:lstStyle/>
          <a:p>
            <a:pPr marL="12700" indent="36830" algn="just">
              <a:lnSpc>
                <a:spcPct val="100000"/>
              </a:lnSpc>
              <a:spcBef>
                <a:spcPts val="1420"/>
              </a:spcBef>
            </a:pPr>
            <a:r>
              <a:rPr sz="2800" b="1" spc="-30">
                <a:solidFill>
                  <a:srgbClr val="050501"/>
                </a:solidFill>
                <a:latin typeface="Arial"/>
                <a:cs typeface="Arial"/>
              </a:rPr>
              <a:t>Extract</a:t>
            </a:r>
            <a:r>
              <a:rPr sz="2800" b="1" spc="-155">
                <a:solidFill>
                  <a:srgbClr val="050501"/>
                </a:solidFill>
                <a:latin typeface="Arial"/>
                <a:cs typeface="Arial"/>
              </a:rPr>
              <a:t> </a:t>
            </a:r>
            <a:r>
              <a:rPr sz="2800" b="1" spc="-10">
                <a:solidFill>
                  <a:srgbClr val="050501"/>
                </a:solidFill>
                <a:latin typeface="Arial"/>
                <a:cs typeface="Arial"/>
              </a:rPr>
              <a:t>Intelligence</a:t>
            </a:r>
            <a:endParaRPr sz="2800">
              <a:latin typeface="Arial"/>
              <a:cs typeface="Arial"/>
            </a:endParaRPr>
          </a:p>
          <a:p>
            <a:pPr marL="31750" marR="5080" indent="-19685" algn="just">
              <a:lnSpc>
                <a:spcPct val="103400"/>
              </a:lnSpc>
              <a:spcBef>
                <a:spcPts val="1015"/>
              </a:spcBef>
            </a:pPr>
            <a:r>
              <a:rPr sz="2350">
                <a:solidFill>
                  <a:srgbClr val="1F1F1C"/>
                </a:solidFill>
                <a:latin typeface="Arial"/>
                <a:cs typeface="Arial"/>
              </a:rPr>
              <a:t>Automatically</a:t>
            </a:r>
            <a:r>
              <a:rPr sz="2350" spc="440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350">
                <a:solidFill>
                  <a:srgbClr val="1F1F1C"/>
                </a:solidFill>
                <a:latin typeface="Arial"/>
                <a:cs typeface="Arial"/>
              </a:rPr>
              <a:t>parse</a:t>
            </a:r>
            <a:r>
              <a:rPr sz="2350" spc="35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350" spc="-25">
                <a:solidFill>
                  <a:srgbClr val="1F1F1C"/>
                </a:solidFill>
                <a:latin typeface="Arial"/>
                <a:cs typeface="Arial"/>
              </a:rPr>
              <a:t>and </a:t>
            </a:r>
            <a:r>
              <a:rPr sz="2350" spc="55">
                <a:solidFill>
                  <a:srgbClr val="1F1F1C"/>
                </a:solidFill>
                <a:latin typeface="Arial"/>
                <a:cs typeface="Arial"/>
              </a:rPr>
              <a:t>extract</a:t>
            </a:r>
            <a:r>
              <a:rPr sz="2350" spc="340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350">
                <a:solidFill>
                  <a:srgbClr val="1F1F1C"/>
                </a:solidFill>
                <a:latin typeface="Arial"/>
                <a:cs typeface="Arial"/>
              </a:rPr>
              <a:t>structured</a:t>
            </a:r>
            <a:r>
              <a:rPr sz="2350" spc="315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350" spc="-20">
                <a:solidFill>
                  <a:srgbClr val="1F1F1C"/>
                </a:solidFill>
                <a:latin typeface="Arial"/>
                <a:cs typeface="Arial"/>
              </a:rPr>
              <a:t>data </a:t>
            </a:r>
            <a:r>
              <a:rPr sz="2350">
                <a:solidFill>
                  <a:srgbClr val="1F1F1C"/>
                </a:solidFill>
                <a:latin typeface="Arial"/>
                <a:cs typeface="Arial"/>
              </a:rPr>
              <a:t>(skills,</a:t>
            </a:r>
            <a:r>
              <a:rPr sz="2350" spc="-35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350">
                <a:solidFill>
                  <a:srgbClr val="1F1F1C"/>
                </a:solidFill>
                <a:latin typeface="Arial"/>
                <a:cs typeface="Arial"/>
              </a:rPr>
              <a:t>experience)</a:t>
            </a:r>
            <a:r>
              <a:rPr sz="2350" spc="245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350" spc="50">
                <a:solidFill>
                  <a:srgbClr val="1F1F1C"/>
                </a:solidFill>
                <a:latin typeface="Arial"/>
                <a:cs typeface="Arial"/>
              </a:rPr>
              <a:t>from unstructu</a:t>
            </a:r>
            <a:r>
              <a:rPr sz="2350" spc="50">
                <a:solidFill>
                  <a:srgbClr val="050501"/>
                </a:solidFill>
                <a:latin typeface="Arial"/>
                <a:cs typeface="Arial"/>
              </a:rPr>
              <a:t>r</a:t>
            </a:r>
            <a:r>
              <a:rPr sz="2350" spc="50">
                <a:solidFill>
                  <a:srgbClr val="1F1F1C"/>
                </a:solidFill>
                <a:latin typeface="Arial"/>
                <a:cs typeface="Arial"/>
              </a:rPr>
              <a:t>ed</a:t>
            </a:r>
            <a:r>
              <a:rPr sz="2350" spc="-35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350" spc="-10">
                <a:solidFill>
                  <a:srgbClr val="1F1F1C"/>
                </a:solidFill>
                <a:latin typeface="Arial"/>
                <a:cs typeface="Arial"/>
              </a:rPr>
              <a:t>resumes</a:t>
            </a:r>
            <a:r>
              <a:rPr sz="2350" spc="-10">
                <a:solidFill>
                  <a:srgbClr val="050501"/>
                </a:solidFill>
                <a:latin typeface="Arial"/>
                <a:cs typeface="Arial"/>
              </a:rPr>
              <a:t>.</a:t>
            </a:r>
            <a:endParaRPr sz="23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955462" y="5859991"/>
            <a:ext cx="3531870" cy="2804795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393065" marR="368935" algn="ctr">
              <a:lnSpc>
                <a:spcPts val="3020"/>
              </a:lnSpc>
              <a:spcBef>
                <a:spcPts val="495"/>
              </a:spcBef>
            </a:pPr>
            <a:r>
              <a:rPr sz="2800" b="1" spc="-90">
                <a:solidFill>
                  <a:srgbClr val="050501"/>
                </a:solidFill>
                <a:latin typeface="Arial"/>
                <a:cs typeface="Arial"/>
              </a:rPr>
              <a:t>Ensure</a:t>
            </a:r>
            <a:r>
              <a:rPr sz="2800" b="1" spc="-165">
                <a:solidFill>
                  <a:srgbClr val="050501"/>
                </a:solidFill>
                <a:latin typeface="Arial"/>
                <a:cs typeface="Arial"/>
              </a:rPr>
              <a:t> </a:t>
            </a:r>
            <a:r>
              <a:rPr sz="2800" b="1" spc="-60">
                <a:solidFill>
                  <a:srgbClr val="050501"/>
                </a:solidFill>
                <a:latin typeface="Arial"/>
                <a:cs typeface="Arial"/>
              </a:rPr>
              <a:t>Precision </a:t>
            </a:r>
            <a:r>
              <a:rPr sz="2800" b="1" spc="-10">
                <a:solidFill>
                  <a:srgbClr val="050501"/>
                </a:solidFill>
                <a:latin typeface="Arial"/>
                <a:cs typeface="Arial"/>
              </a:rPr>
              <a:t>Matching</a:t>
            </a:r>
            <a:endParaRPr sz="2800">
              <a:latin typeface="Arial"/>
              <a:cs typeface="Arial"/>
            </a:endParaRPr>
          </a:p>
          <a:p>
            <a:pPr marL="12065" marR="5080" indent="28575" algn="ctr">
              <a:lnSpc>
                <a:spcPct val="102499"/>
              </a:lnSpc>
              <a:spcBef>
                <a:spcPts val="994"/>
              </a:spcBef>
            </a:pPr>
            <a:r>
              <a:rPr sz="2350">
                <a:solidFill>
                  <a:srgbClr val="1F1F1C"/>
                </a:solidFill>
                <a:latin typeface="Arial"/>
                <a:cs typeface="Arial"/>
              </a:rPr>
              <a:t>Accurately</a:t>
            </a:r>
            <a:r>
              <a:rPr sz="2350" spc="409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350" spc="45">
                <a:solidFill>
                  <a:srgbClr val="1F1F1C"/>
                </a:solidFill>
                <a:latin typeface="Arial"/>
                <a:cs typeface="Arial"/>
              </a:rPr>
              <a:t>match </a:t>
            </a:r>
            <a:r>
              <a:rPr sz="2350">
                <a:solidFill>
                  <a:srgbClr val="1F1F1C"/>
                </a:solidFill>
                <a:latin typeface="Arial"/>
                <a:cs typeface="Arial"/>
              </a:rPr>
              <a:t>candidate</a:t>
            </a:r>
            <a:r>
              <a:rPr sz="2350" spc="145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350" spc="55">
                <a:solidFill>
                  <a:srgbClr val="1F1F1C"/>
                </a:solidFill>
                <a:latin typeface="Arial"/>
                <a:cs typeface="Arial"/>
              </a:rPr>
              <a:t>prof</a:t>
            </a:r>
            <a:r>
              <a:rPr sz="2350" spc="55">
                <a:solidFill>
                  <a:srgbClr val="050501"/>
                </a:solidFill>
                <a:latin typeface="Arial"/>
                <a:cs typeface="Arial"/>
              </a:rPr>
              <a:t>i</a:t>
            </a:r>
            <a:r>
              <a:rPr sz="2350" spc="55">
                <a:solidFill>
                  <a:srgbClr val="1F1F1C"/>
                </a:solidFill>
                <a:latin typeface="Arial"/>
                <a:cs typeface="Arial"/>
              </a:rPr>
              <a:t>les</a:t>
            </a:r>
            <a:r>
              <a:rPr sz="2350" spc="40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350" spc="-10">
                <a:solidFill>
                  <a:srgbClr val="1F1F1C"/>
                </a:solidFill>
                <a:latin typeface="Arial"/>
                <a:cs typeface="Arial"/>
              </a:rPr>
              <a:t>agai</a:t>
            </a:r>
            <a:r>
              <a:rPr sz="2350" spc="-10">
                <a:solidFill>
                  <a:srgbClr val="050501"/>
                </a:solidFill>
                <a:latin typeface="Arial"/>
                <a:cs typeface="Arial"/>
              </a:rPr>
              <a:t>n</a:t>
            </a:r>
            <a:r>
              <a:rPr sz="2350" spc="-10">
                <a:solidFill>
                  <a:srgbClr val="1F1F1C"/>
                </a:solidFill>
                <a:latin typeface="Arial"/>
                <a:cs typeface="Arial"/>
              </a:rPr>
              <a:t>st </a:t>
            </a:r>
            <a:r>
              <a:rPr sz="2350">
                <a:solidFill>
                  <a:srgbClr val="1F1F1C"/>
                </a:solidFill>
                <a:latin typeface="Arial"/>
                <a:cs typeface="Arial"/>
              </a:rPr>
              <a:t>specific</a:t>
            </a:r>
            <a:r>
              <a:rPr sz="2350" spc="400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350">
                <a:solidFill>
                  <a:srgbClr val="1F1F1C"/>
                </a:solidFill>
                <a:latin typeface="Arial"/>
                <a:cs typeface="Arial"/>
              </a:rPr>
              <a:t>job</a:t>
            </a:r>
            <a:r>
              <a:rPr sz="2350" spc="180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350" spc="-10">
                <a:solidFill>
                  <a:srgbClr val="1F1F1C"/>
                </a:solidFill>
                <a:latin typeface="Arial"/>
                <a:cs typeface="Arial"/>
              </a:rPr>
              <a:t>descriptions </a:t>
            </a:r>
            <a:r>
              <a:rPr sz="2350">
                <a:solidFill>
                  <a:srgbClr val="1F1F1C"/>
                </a:solidFill>
                <a:latin typeface="Arial"/>
                <a:cs typeface="Arial"/>
              </a:rPr>
              <a:t>us</a:t>
            </a:r>
            <a:r>
              <a:rPr sz="2350">
                <a:solidFill>
                  <a:srgbClr val="050501"/>
                </a:solidFill>
                <a:latin typeface="Arial"/>
                <a:cs typeface="Arial"/>
              </a:rPr>
              <a:t>i</a:t>
            </a:r>
            <a:r>
              <a:rPr sz="2350">
                <a:solidFill>
                  <a:srgbClr val="1F1F1C"/>
                </a:solidFill>
                <a:latin typeface="Arial"/>
                <a:cs typeface="Arial"/>
              </a:rPr>
              <a:t>ng</a:t>
            </a:r>
            <a:r>
              <a:rPr sz="2350" spc="20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350" spc="50">
                <a:solidFill>
                  <a:srgbClr val="1F1F1C"/>
                </a:solidFill>
                <a:latin typeface="Arial"/>
                <a:cs typeface="Arial"/>
              </a:rPr>
              <a:t>a</a:t>
            </a:r>
            <a:r>
              <a:rPr sz="2350" spc="-60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350">
                <a:solidFill>
                  <a:srgbClr val="1F1F1C"/>
                </a:solidFill>
                <a:latin typeface="Arial"/>
                <a:cs typeface="Arial"/>
              </a:rPr>
              <a:t>nuanced</a:t>
            </a:r>
            <a:r>
              <a:rPr sz="2350" spc="85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350" spc="-10">
                <a:solidFill>
                  <a:srgbClr val="1F1F1C"/>
                </a:solidFill>
                <a:latin typeface="Arial"/>
                <a:cs typeface="Arial"/>
              </a:rPr>
              <a:t>scor</a:t>
            </a:r>
            <a:r>
              <a:rPr sz="2350" spc="-10">
                <a:solidFill>
                  <a:srgbClr val="050501"/>
                </a:solidFill>
                <a:latin typeface="Arial"/>
                <a:cs typeface="Arial"/>
              </a:rPr>
              <a:t>i</a:t>
            </a:r>
            <a:r>
              <a:rPr sz="2350" spc="-10">
                <a:solidFill>
                  <a:srgbClr val="1F1F1C"/>
                </a:solidFill>
                <a:latin typeface="Arial"/>
                <a:cs typeface="Arial"/>
              </a:rPr>
              <a:t>ng model.</a:t>
            </a:r>
            <a:endParaRPr sz="235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67490" y="5859991"/>
            <a:ext cx="3216275" cy="243459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244475" marR="252729" algn="ctr">
              <a:lnSpc>
                <a:spcPts val="3120"/>
              </a:lnSpc>
              <a:spcBef>
                <a:spcPts val="415"/>
              </a:spcBef>
            </a:pPr>
            <a:r>
              <a:rPr sz="2800" b="1" spc="-65">
                <a:solidFill>
                  <a:srgbClr val="050501"/>
                </a:solidFill>
                <a:latin typeface="Arial"/>
                <a:cs typeface="Arial"/>
              </a:rPr>
              <a:t>Discover</a:t>
            </a:r>
            <a:r>
              <a:rPr sz="2800" b="1" spc="-125">
                <a:solidFill>
                  <a:srgbClr val="050501"/>
                </a:solidFill>
                <a:latin typeface="Arial"/>
                <a:cs typeface="Arial"/>
              </a:rPr>
              <a:t> </a:t>
            </a:r>
            <a:r>
              <a:rPr sz="2800" b="1" spc="-35">
                <a:solidFill>
                  <a:srgbClr val="050501"/>
                </a:solidFill>
                <a:latin typeface="Arial"/>
                <a:cs typeface="Arial"/>
              </a:rPr>
              <a:t>Hidden </a:t>
            </a:r>
            <a:r>
              <a:rPr sz="2800" b="1" spc="-10">
                <a:solidFill>
                  <a:srgbClr val="050501"/>
                </a:solidFill>
                <a:latin typeface="Arial"/>
                <a:cs typeface="Arial"/>
              </a:rPr>
              <a:t>Opportunities</a:t>
            </a:r>
            <a:endParaRPr sz="2800">
              <a:latin typeface="Arial"/>
              <a:cs typeface="Arial"/>
            </a:endParaRPr>
          </a:p>
          <a:p>
            <a:pPr marL="12065" marR="5080" algn="ctr">
              <a:lnSpc>
                <a:spcPct val="102200"/>
              </a:lnSpc>
              <a:spcBef>
                <a:spcPts val="885"/>
              </a:spcBef>
            </a:pPr>
            <a:r>
              <a:rPr sz="2350">
                <a:solidFill>
                  <a:srgbClr val="1F1F1C"/>
                </a:solidFill>
                <a:latin typeface="Arial"/>
                <a:cs typeface="Arial"/>
              </a:rPr>
              <a:t>Generate</a:t>
            </a:r>
            <a:r>
              <a:rPr sz="2350" spc="155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350">
                <a:solidFill>
                  <a:srgbClr val="1F1F1C"/>
                </a:solidFill>
                <a:latin typeface="Arial"/>
                <a:cs typeface="Arial"/>
              </a:rPr>
              <a:t>intelligent</a:t>
            </a:r>
            <a:r>
              <a:rPr sz="2350" spc="275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350" spc="50">
                <a:solidFill>
                  <a:srgbClr val="1F1F1C"/>
                </a:solidFill>
                <a:latin typeface="Arial"/>
                <a:cs typeface="Arial"/>
              </a:rPr>
              <a:t>job </a:t>
            </a:r>
            <a:r>
              <a:rPr sz="2350" spc="10">
                <a:solidFill>
                  <a:srgbClr val="1F1F1C"/>
                </a:solidFill>
                <a:latin typeface="Arial"/>
                <a:cs typeface="Arial"/>
              </a:rPr>
              <a:t>recommendations</a:t>
            </a:r>
            <a:r>
              <a:rPr sz="2350" spc="260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350" spc="35">
                <a:solidFill>
                  <a:srgbClr val="1F1F1C"/>
                </a:solidFill>
                <a:latin typeface="Arial"/>
                <a:cs typeface="Arial"/>
              </a:rPr>
              <a:t>for </a:t>
            </a:r>
            <a:r>
              <a:rPr sz="2350">
                <a:solidFill>
                  <a:srgbClr val="1F1F1C"/>
                </a:solidFill>
                <a:latin typeface="Arial"/>
                <a:cs typeface="Arial"/>
              </a:rPr>
              <a:t>candidates</a:t>
            </a:r>
            <a:r>
              <a:rPr sz="2350" spc="270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350">
                <a:solidFill>
                  <a:srgbClr val="1F1F1C"/>
                </a:solidFill>
                <a:latin typeface="Arial"/>
                <a:cs typeface="Arial"/>
              </a:rPr>
              <a:t>based</a:t>
            </a:r>
            <a:r>
              <a:rPr sz="2350" spc="75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350" spc="60">
                <a:solidFill>
                  <a:srgbClr val="1F1F1C"/>
                </a:solidFill>
                <a:latin typeface="Arial"/>
                <a:cs typeface="Arial"/>
              </a:rPr>
              <a:t>on </a:t>
            </a:r>
            <a:r>
              <a:rPr sz="2350">
                <a:solidFill>
                  <a:srgbClr val="1F1F1C"/>
                </a:solidFill>
                <a:latin typeface="Arial"/>
                <a:cs typeface="Arial"/>
              </a:rPr>
              <a:t>their</a:t>
            </a:r>
            <a:r>
              <a:rPr sz="2350" spc="240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350">
                <a:solidFill>
                  <a:srgbClr val="1F1F1C"/>
                </a:solidFill>
                <a:latin typeface="Arial"/>
                <a:cs typeface="Arial"/>
              </a:rPr>
              <a:t>complete</a:t>
            </a:r>
            <a:r>
              <a:rPr sz="2350" spc="350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350" spc="-10">
                <a:solidFill>
                  <a:srgbClr val="1F1F1C"/>
                </a:solidFill>
                <a:latin typeface="Arial"/>
                <a:cs typeface="Arial"/>
              </a:rPr>
              <a:t>profile.</a:t>
            </a:r>
            <a:endParaRPr sz="23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419402" y="3606767"/>
            <a:ext cx="701040" cy="8756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25"/>
              </a:spcBef>
            </a:pPr>
            <a:r>
              <a:rPr sz="5400" spc="90">
                <a:solidFill>
                  <a:srgbClr val="214159"/>
                </a:solidFill>
                <a:latin typeface="Arial"/>
                <a:cs typeface="Arial"/>
              </a:rPr>
              <a:t>.</a:t>
            </a:r>
            <a:r>
              <a:rPr sz="5400" spc="-70">
                <a:solidFill>
                  <a:srgbClr val="214159"/>
                </a:solidFill>
                <a:latin typeface="Arial"/>
                <a:cs typeface="Arial"/>
              </a:rPr>
              <a:t> </a:t>
            </a:r>
            <a:r>
              <a:rPr sz="8325" spc="-2610" baseline="19019">
                <a:solidFill>
                  <a:srgbClr val="B6A070"/>
                </a:solidFill>
                <a:latin typeface="Arial"/>
                <a:cs typeface="Arial"/>
              </a:rPr>
              <a:t>-</a:t>
            </a:r>
            <a:r>
              <a:rPr sz="5000" spc="45">
                <a:solidFill>
                  <a:srgbClr val="B6A070"/>
                </a:solidFill>
                <a:latin typeface="Arial"/>
                <a:cs typeface="Arial"/>
              </a:rPr>
              <a:t>-</a:t>
            </a:r>
            <a:endParaRPr sz="50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3154609" y="5847226"/>
            <a:ext cx="3282315" cy="281749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48895" marR="45720" algn="ctr">
              <a:lnSpc>
                <a:spcPts val="3120"/>
              </a:lnSpc>
              <a:spcBef>
                <a:spcPts val="415"/>
              </a:spcBef>
            </a:pPr>
            <a:r>
              <a:rPr sz="2800" b="1" spc="-45">
                <a:solidFill>
                  <a:srgbClr val="050501"/>
                </a:solidFill>
                <a:latin typeface="Arial"/>
                <a:cs typeface="Arial"/>
              </a:rPr>
              <a:t>Guarantee</a:t>
            </a:r>
            <a:r>
              <a:rPr sz="2800" b="1" spc="-130">
                <a:solidFill>
                  <a:srgbClr val="050501"/>
                </a:solidFill>
                <a:latin typeface="Arial"/>
                <a:cs typeface="Arial"/>
              </a:rPr>
              <a:t> </a:t>
            </a:r>
            <a:r>
              <a:rPr sz="2800" b="1" spc="-30">
                <a:solidFill>
                  <a:srgbClr val="050501"/>
                </a:solidFill>
                <a:latin typeface="Arial"/>
                <a:cs typeface="Arial"/>
              </a:rPr>
              <a:t>Security </a:t>
            </a:r>
            <a:r>
              <a:rPr sz="2800" b="1" spc="-10">
                <a:solidFill>
                  <a:srgbClr val="050501"/>
                </a:solidFill>
                <a:latin typeface="Arial"/>
                <a:cs typeface="Arial"/>
              </a:rPr>
              <a:t>&amp;Speed</a:t>
            </a:r>
            <a:endParaRPr sz="2800">
              <a:latin typeface="Arial"/>
              <a:cs typeface="Arial"/>
            </a:endParaRPr>
          </a:p>
          <a:p>
            <a:pPr marL="12700" marR="5080" indent="-3810" algn="ctr">
              <a:lnSpc>
                <a:spcPct val="102499"/>
              </a:lnSpc>
              <a:spcBef>
                <a:spcPts val="975"/>
              </a:spcBef>
            </a:pPr>
            <a:r>
              <a:rPr sz="2350">
                <a:solidFill>
                  <a:srgbClr val="1F1F1C"/>
                </a:solidFill>
                <a:latin typeface="Arial"/>
                <a:cs typeface="Arial"/>
              </a:rPr>
              <a:t>Build</a:t>
            </a:r>
            <a:r>
              <a:rPr sz="2350" spc="65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350">
                <a:solidFill>
                  <a:srgbClr val="1F1F1C"/>
                </a:solidFill>
                <a:latin typeface="Arial"/>
                <a:cs typeface="Arial"/>
              </a:rPr>
              <a:t>a</a:t>
            </a:r>
            <a:r>
              <a:rPr sz="2350" spc="135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350">
                <a:solidFill>
                  <a:srgbClr val="1F1F1C"/>
                </a:solidFill>
                <a:latin typeface="Arial"/>
                <a:cs typeface="Arial"/>
              </a:rPr>
              <a:t>self-</a:t>
            </a:r>
            <a:r>
              <a:rPr sz="2350" spc="-10">
                <a:solidFill>
                  <a:srgbClr val="1F1F1C"/>
                </a:solidFill>
                <a:latin typeface="Arial"/>
                <a:cs typeface="Arial"/>
              </a:rPr>
              <a:t>conta</a:t>
            </a:r>
            <a:r>
              <a:rPr sz="2350" spc="-10">
                <a:solidFill>
                  <a:srgbClr val="050501"/>
                </a:solidFill>
                <a:latin typeface="Arial"/>
                <a:cs typeface="Arial"/>
              </a:rPr>
              <a:t>i</a:t>
            </a:r>
            <a:r>
              <a:rPr sz="2350" spc="-10">
                <a:solidFill>
                  <a:srgbClr val="1F1F1C"/>
                </a:solidFill>
                <a:latin typeface="Arial"/>
                <a:cs typeface="Arial"/>
              </a:rPr>
              <a:t>ned </a:t>
            </a:r>
            <a:r>
              <a:rPr sz="2350">
                <a:solidFill>
                  <a:srgbClr val="1F1F1C"/>
                </a:solidFill>
                <a:latin typeface="Arial"/>
                <a:cs typeface="Arial"/>
              </a:rPr>
              <a:t>system</a:t>
            </a:r>
            <a:r>
              <a:rPr sz="2350" spc="145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350" spc="80">
                <a:solidFill>
                  <a:srgbClr val="1F1F1C"/>
                </a:solidFill>
                <a:latin typeface="Arial"/>
                <a:cs typeface="Arial"/>
              </a:rPr>
              <a:t>that</a:t>
            </a:r>
            <a:r>
              <a:rPr sz="2350" spc="90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350">
                <a:solidFill>
                  <a:srgbClr val="1F1F1C"/>
                </a:solidFill>
                <a:latin typeface="Arial"/>
                <a:cs typeface="Arial"/>
              </a:rPr>
              <a:t>runs</a:t>
            </a:r>
            <a:r>
              <a:rPr sz="2350" spc="10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350" spc="-10">
                <a:solidFill>
                  <a:srgbClr val="1F1F1C"/>
                </a:solidFill>
                <a:latin typeface="Arial"/>
                <a:cs typeface="Arial"/>
              </a:rPr>
              <a:t>locally </a:t>
            </a:r>
            <a:r>
              <a:rPr sz="2350" spc="60">
                <a:solidFill>
                  <a:srgbClr val="1F1F1C"/>
                </a:solidFill>
                <a:latin typeface="Arial"/>
                <a:cs typeface="Arial"/>
              </a:rPr>
              <a:t>for</a:t>
            </a:r>
            <a:r>
              <a:rPr sz="2350" spc="100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350">
                <a:solidFill>
                  <a:srgbClr val="1F1F1C"/>
                </a:solidFill>
                <a:latin typeface="Arial"/>
                <a:cs typeface="Arial"/>
              </a:rPr>
              <a:t>real-</a:t>
            </a:r>
            <a:r>
              <a:rPr sz="2350" spc="50">
                <a:solidFill>
                  <a:srgbClr val="1F1F1C"/>
                </a:solidFill>
                <a:latin typeface="Arial"/>
                <a:cs typeface="Arial"/>
              </a:rPr>
              <a:t>time</a:t>
            </a:r>
            <a:r>
              <a:rPr sz="2350" spc="70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350" spc="-10">
                <a:solidFill>
                  <a:srgbClr val="1F1F1C"/>
                </a:solidFill>
                <a:latin typeface="Arial"/>
                <a:cs typeface="Arial"/>
              </a:rPr>
              <a:t>processing </a:t>
            </a:r>
            <a:r>
              <a:rPr sz="2350" spc="55">
                <a:solidFill>
                  <a:srgbClr val="1F1F1C"/>
                </a:solidFill>
                <a:latin typeface="Arial"/>
                <a:cs typeface="Arial"/>
              </a:rPr>
              <a:t>without</a:t>
            </a:r>
            <a:r>
              <a:rPr sz="2350" spc="105">
                <a:solidFill>
                  <a:srgbClr val="1F1F1C"/>
                </a:solidFill>
                <a:latin typeface="Arial"/>
                <a:cs typeface="Arial"/>
              </a:rPr>
              <a:t> </a:t>
            </a:r>
            <a:r>
              <a:rPr sz="2350" spc="40">
                <a:solidFill>
                  <a:srgbClr val="1F1F1C"/>
                </a:solidFill>
                <a:latin typeface="Arial"/>
                <a:cs typeface="Arial"/>
              </a:rPr>
              <a:t>cloud </a:t>
            </a:r>
            <a:r>
              <a:rPr sz="2350" spc="-10">
                <a:solidFill>
                  <a:srgbClr val="1F1F1C"/>
                </a:solidFill>
                <a:latin typeface="Arial"/>
                <a:cs typeface="Arial"/>
              </a:rPr>
              <a:t>dependencies</a:t>
            </a:r>
            <a:r>
              <a:rPr sz="2350" spc="-10">
                <a:solidFill>
                  <a:srgbClr val="413D3B"/>
                </a:solidFill>
                <a:latin typeface="Arial"/>
                <a:cs typeface="Arial"/>
              </a:rPr>
              <a:t>.</a:t>
            </a:r>
            <a:endParaRPr sz="2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2" descr="$PPTXTitle">
            <a:extLst>
              <a:ext uri="{FF2B5EF4-FFF2-40B4-BE49-F238E27FC236}">
                <a16:creationId xmlns:a16="http://schemas.microsoft.com/office/drawing/2014/main" id="{395FC287-564E-9254-1EAC-5C22965F5E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5036" y="728000"/>
            <a:ext cx="13147675" cy="823301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7780" marR="5080" indent="-5715">
              <a:lnSpc>
                <a:spcPts val="5630"/>
              </a:lnSpc>
              <a:spcBef>
                <a:spcPts val="819"/>
              </a:spcBef>
            </a:pPr>
            <a:r>
              <a:rPr lang="en-US" sz="5200" spc="55">
                <a:solidFill>
                  <a:srgbClr val="0A3B60"/>
                </a:solidFill>
              </a:rPr>
              <a:t>The System Architecture</a:t>
            </a:r>
            <a:endParaRPr sz="5200"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015D1C6B-AF43-FB03-CA34-16B2071F30A4}"/>
              </a:ext>
            </a:extLst>
          </p:cNvPr>
          <p:cNvSpPr txBox="1"/>
          <p:nvPr/>
        </p:nvSpPr>
        <p:spPr>
          <a:xfrm>
            <a:off x="946094" y="2819400"/>
            <a:ext cx="8763164" cy="4081502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59690" marR="51435" algn="ctr">
              <a:lnSpc>
                <a:spcPct val="101400"/>
              </a:lnSpc>
              <a:spcBef>
                <a:spcPts val="765"/>
              </a:spcBef>
            </a:pPr>
            <a:endParaRPr lang="en-PH" sz="1900" spc="-10">
              <a:solidFill>
                <a:srgbClr val="0C0C08"/>
              </a:solidFill>
              <a:latin typeface="Arial"/>
              <a:cs typeface="Arial"/>
            </a:endParaRPr>
          </a:p>
          <a:p>
            <a:pPr marL="516890" marR="51435" indent="-457200" algn="l" rtl="0">
              <a:lnSpc>
                <a:spcPct val="101400"/>
              </a:lnSpc>
              <a:spcBef>
                <a:spcPts val="765"/>
              </a:spcBef>
              <a:buFont typeface="Wingdings" pitchFamily="2" charset="2"/>
              <a:buChar char="Ø"/>
            </a:pPr>
            <a:r>
              <a:rPr lang="en-US" sz="2600" b="1" spc="-40">
                <a:solidFill>
                  <a:srgbClr val="0A3454"/>
                </a:solidFill>
                <a:latin typeface="Arial"/>
                <a:cs typeface="Arial"/>
                <a:sym typeface="Urbanist"/>
              </a:rPr>
              <a:t>Frontend (Tier 1): </a:t>
            </a:r>
            <a:r>
              <a:rPr lang="en-US" sz="1900" spc="95" err="1">
                <a:solidFill>
                  <a:srgbClr val="2A2A26"/>
                </a:solidFill>
                <a:latin typeface="Arial"/>
                <a:cs typeface="Arial"/>
                <a:sym typeface="Urbanist"/>
              </a:rPr>
              <a:t>Streamlit</a:t>
            </a:r>
            <a:r>
              <a:rPr lang="en-US" sz="1900" spc="95">
                <a:solidFill>
                  <a:srgbClr val="2A2A26"/>
                </a:solidFill>
                <a:latin typeface="Arial"/>
                <a:cs typeface="Arial"/>
                <a:sym typeface="Urbanist"/>
              </a:rPr>
              <a:t> (Python) for an interactive, local-first UI.</a:t>
            </a:r>
          </a:p>
          <a:p>
            <a:pPr marL="516890" marR="51435" indent="-457200" algn="l" rtl="0">
              <a:lnSpc>
                <a:spcPct val="101400"/>
              </a:lnSpc>
              <a:spcBef>
                <a:spcPts val="765"/>
              </a:spcBef>
              <a:buFont typeface="Wingdings" pitchFamily="2" charset="2"/>
              <a:buChar char="Ø"/>
            </a:pPr>
            <a:r>
              <a:rPr lang="en-US" sz="2600" b="1" spc="-40">
                <a:solidFill>
                  <a:srgbClr val="0A3454"/>
                </a:solidFill>
                <a:latin typeface="Arial"/>
                <a:cs typeface="Arial"/>
                <a:sym typeface="Urbanist"/>
              </a:rPr>
              <a:t>Backend (Tier 2): </a:t>
            </a:r>
            <a:r>
              <a:rPr lang="en-US" sz="1900" spc="95" err="1">
                <a:solidFill>
                  <a:srgbClr val="2A2A26"/>
                </a:solidFill>
                <a:latin typeface="Arial"/>
                <a:cs typeface="Arial"/>
                <a:sym typeface="Urbanist"/>
              </a:rPr>
              <a:t>FastAPI</a:t>
            </a:r>
            <a:r>
              <a:rPr lang="en-US" sz="1900" spc="95">
                <a:solidFill>
                  <a:srgbClr val="2A2A26"/>
                </a:solidFill>
                <a:latin typeface="Arial"/>
                <a:cs typeface="Arial"/>
                <a:sym typeface="Urbanist"/>
              </a:rPr>
              <a:t> handles parsing, NLP logic, and scoring endpoints.</a:t>
            </a:r>
          </a:p>
          <a:p>
            <a:pPr marL="516890" marR="51435" indent="-457200" algn="l" rtl="0">
              <a:lnSpc>
                <a:spcPct val="101400"/>
              </a:lnSpc>
              <a:spcBef>
                <a:spcPts val="765"/>
              </a:spcBef>
              <a:buFont typeface="Wingdings" pitchFamily="2" charset="2"/>
              <a:buChar char="Ø"/>
            </a:pPr>
            <a:r>
              <a:rPr lang="en-US" sz="2600" b="1" spc="-40">
                <a:solidFill>
                  <a:srgbClr val="0A3454"/>
                </a:solidFill>
                <a:latin typeface="Arial"/>
                <a:cs typeface="Arial"/>
                <a:sym typeface="Urbanist"/>
              </a:rPr>
              <a:t>Database (Tier 3): </a:t>
            </a:r>
            <a:r>
              <a:rPr lang="en-US" sz="1900" spc="95">
                <a:solidFill>
                  <a:srgbClr val="2A2A26"/>
                </a:solidFill>
                <a:latin typeface="Arial"/>
                <a:cs typeface="Arial"/>
                <a:sym typeface="Urbanist"/>
              </a:rPr>
              <a:t>MongoDB stores candidate profiles and job descriptions.</a:t>
            </a:r>
          </a:p>
          <a:p>
            <a:pPr marL="516890" marR="51435" indent="-457200" algn="l" rtl="0">
              <a:lnSpc>
                <a:spcPct val="101400"/>
              </a:lnSpc>
              <a:spcBef>
                <a:spcPts val="765"/>
              </a:spcBef>
              <a:buFont typeface="Wingdings" pitchFamily="2" charset="2"/>
              <a:buChar char="Ø"/>
            </a:pPr>
            <a:r>
              <a:rPr lang="en-US" sz="2600" b="1" spc="-40">
                <a:solidFill>
                  <a:srgbClr val="0A3454"/>
                </a:solidFill>
                <a:latin typeface="Arial"/>
                <a:cs typeface="Arial"/>
                <a:sym typeface="Urbanist"/>
              </a:rPr>
              <a:t>Core Engine: </a:t>
            </a:r>
            <a:r>
              <a:rPr lang="en-US" sz="1900" spc="95">
                <a:solidFill>
                  <a:srgbClr val="2A2A26"/>
                </a:solidFill>
                <a:latin typeface="Arial"/>
                <a:cs typeface="Arial"/>
                <a:sym typeface="Urbanist"/>
              </a:rPr>
              <a:t>Utilizes scikit-learn for TF-IDF and specialized libraries for BM25.</a:t>
            </a:r>
            <a:endParaRPr lang="en-US" sz="1900" spc="95">
              <a:solidFill>
                <a:srgbClr val="2A2A26"/>
              </a:solidFill>
              <a:latin typeface="Arial"/>
              <a:cs typeface="Arial"/>
            </a:endParaRPr>
          </a:p>
          <a:p>
            <a:pPr marL="59690" marR="51435" algn="ctr">
              <a:lnSpc>
                <a:spcPct val="101400"/>
              </a:lnSpc>
              <a:spcBef>
                <a:spcPts val="765"/>
              </a:spcBef>
            </a:pPr>
            <a:endParaRPr sz="1900">
              <a:latin typeface="Arial"/>
              <a:cs typeface="Arial"/>
            </a:endParaRPr>
          </a:p>
        </p:txBody>
      </p:sp>
      <p:pic>
        <p:nvPicPr>
          <p:cNvPr id="23" name="Picture 22" descr="A diagram of a process flow&#10;&#10;AI-generated content may be incorrect.">
            <a:extLst>
              <a:ext uri="{FF2B5EF4-FFF2-40B4-BE49-F238E27FC236}">
                <a16:creationId xmlns:a16="http://schemas.microsoft.com/office/drawing/2014/main" id="{EA701D51-3DAF-55E4-6981-B1D86B329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455" y="-16649"/>
            <a:ext cx="2881145" cy="9753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D337E-1F68-5439-212D-802AFFB8B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2" descr="$PPTXTitle">
            <a:extLst>
              <a:ext uri="{FF2B5EF4-FFF2-40B4-BE49-F238E27FC236}">
                <a16:creationId xmlns:a16="http://schemas.microsoft.com/office/drawing/2014/main" id="{221D43F7-1DDB-20ED-0A3C-A94604A89C7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65036" y="728000"/>
            <a:ext cx="13147675" cy="823301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7780" marR="5080" indent="-5715">
              <a:lnSpc>
                <a:spcPts val="5630"/>
              </a:lnSpc>
              <a:spcBef>
                <a:spcPts val="819"/>
              </a:spcBef>
            </a:pPr>
            <a:r>
              <a:rPr lang="en-US" sz="5200" spc="55">
                <a:solidFill>
                  <a:srgbClr val="0A3B60"/>
                </a:solidFill>
              </a:rPr>
              <a:t>Data Flow</a:t>
            </a:r>
            <a:endParaRPr sz="5200"/>
          </a:p>
        </p:txBody>
      </p:sp>
      <p:pic>
        <p:nvPicPr>
          <p:cNvPr id="2" name="Picture 1" descr="A diagram of a diagram&#10;&#10;AI-generated content may be incorrect.">
            <a:extLst>
              <a:ext uri="{FF2B5EF4-FFF2-40B4-BE49-F238E27FC236}">
                <a16:creationId xmlns:a16="http://schemas.microsoft.com/office/drawing/2014/main" id="{3ADBF2DF-A90D-3400-835F-A4D1A4701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839160"/>
            <a:ext cx="17126134" cy="66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02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47838" y="2966177"/>
            <a:ext cx="1630325" cy="178726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3590292" y="2991709"/>
            <a:ext cx="0" cy="1736725"/>
          </a:xfrm>
          <a:custGeom>
            <a:avLst/>
            <a:gdLst/>
            <a:ahLst/>
            <a:cxnLst/>
            <a:rect l="l" t="t" r="r" b="b"/>
            <a:pathLst>
              <a:path h="1736725">
                <a:moveTo>
                  <a:pt x="0" y="1736195"/>
                </a:moveTo>
                <a:lnTo>
                  <a:pt x="0" y="0"/>
                </a:lnTo>
              </a:path>
            </a:pathLst>
          </a:custGeom>
          <a:ln w="382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3552082" y="2991709"/>
            <a:ext cx="1273810" cy="1736725"/>
            <a:chOff x="13552082" y="3370526"/>
            <a:chExt cx="1273810" cy="1736725"/>
          </a:xfrm>
        </p:grpSpPr>
        <p:sp>
          <p:nvSpPr>
            <p:cNvPr id="6" name="object 6"/>
            <p:cNvSpPr/>
            <p:nvPr/>
          </p:nvSpPr>
          <p:spPr>
            <a:xfrm>
              <a:off x="14774827" y="3370526"/>
              <a:ext cx="0" cy="1736725"/>
            </a:xfrm>
            <a:custGeom>
              <a:avLst/>
              <a:gdLst/>
              <a:ahLst/>
              <a:cxnLst/>
              <a:rect l="l" t="t" r="r" b="b"/>
              <a:pathLst>
                <a:path h="1736725">
                  <a:moveTo>
                    <a:pt x="0" y="1736195"/>
                  </a:moveTo>
                  <a:lnTo>
                    <a:pt x="0" y="0"/>
                  </a:lnTo>
                </a:path>
              </a:pathLst>
            </a:custGeom>
            <a:ln w="3821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552082" y="3383292"/>
              <a:ext cx="1273810" cy="0"/>
            </a:xfrm>
            <a:custGeom>
              <a:avLst/>
              <a:gdLst/>
              <a:ahLst/>
              <a:cxnLst/>
              <a:rect l="l" t="t" r="r" b="b"/>
              <a:pathLst>
                <a:path w="1273809">
                  <a:moveTo>
                    <a:pt x="0" y="0"/>
                  </a:moveTo>
                  <a:lnTo>
                    <a:pt x="1273691" y="0"/>
                  </a:lnTo>
                </a:path>
              </a:pathLst>
            </a:custGeom>
            <a:ln w="2553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552082" y="5055656"/>
              <a:ext cx="1273810" cy="0"/>
            </a:xfrm>
            <a:custGeom>
              <a:avLst/>
              <a:gdLst/>
              <a:ahLst/>
              <a:cxnLst/>
              <a:rect l="l" t="t" r="r" b="b"/>
              <a:pathLst>
                <a:path w="1273809">
                  <a:moveTo>
                    <a:pt x="0" y="0"/>
                  </a:moveTo>
                  <a:lnTo>
                    <a:pt x="1273691" y="0"/>
                  </a:lnTo>
                </a:path>
              </a:pathLst>
            </a:custGeom>
            <a:ln w="3829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7707" rIns="0" bIns="0" rtlCol="0">
            <a:spAutoFit/>
          </a:bodyPr>
          <a:lstStyle/>
          <a:p>
            <a:pPr marL="300355">
              <a:lnSpc>
                <a:spcPct val="100000"/>
              </a:lnSpc>
              <a:spcBef>
                <a:spcPts val="125"/>
              </a:spcBef>
            </a:pPr>
            <a:r>
              <a:rPr sz="5300" spc="245">
                <a:solidFill>
                  <a:srgbClr val="0E2D4B"/>
                </a:solidFill>
              </a:rPr>
              <a:t>The</a:t>
            </a:r>
            <a:r>
              <a:rPr sz="5300" spc="-185">
                <a:solidFill>
                  <a:srgbClr val="0E2D4B"/>
                </a:solidFill>
              </a:rPr>
              <a:t> </a:t>
            </a:r>
            <a:r>
              <a:rPr sz="5300" spc="140">
                <a:solidFill>
                  <a:srgbClr val="0E2D4B"/>
                </a:solidFill>
              </a:rPr>
              <a:t>Three</a:t>
            </a:r>
            <a:r>
              <a:rPr sz="5300" spc="-125">
                <a:solidFill>
                  <a:srgbClr val="0E2D4B"/>
                </a:solidFill>
              </a:rPr>
              <a:t> </a:t>
            </a:r>
            <a:r>
              <a:rPr sz="5300">
                <a:solidFill>
                  <a:srgbClr val="0E2D4B"/>
                </a:solidFill>
              </a:rPr>
              <a:t>Pillars</a:t>
            </a:r>
            <a:r>
              <a:rPr sz="5300" spc="-160">
                <a:solidFill>
                  <a:srgbClr val="0E2D4B"/>
                </a:solidFill>
              </a:rPr>
              <a:t> </a:t>
            </a:r>
            <a:r>
              <a:rPr sz="5300" spc="125">
                <a:solidFill>
                  <a:srgbClr val="0E2D4B"/>
                </a:solidFill>
              </a:rPr>
              <a:t>of</a:t>
            </a:r>
            <a:r>
              <a:rPr sz="5300" spc="-70">
                <a:solidFill>
                  <a:srgbClr val="0E2D4B"/>
                </a:solidFill>
              </a:rPr>
              <a:t> </a:t>
            </a:r>
            <a:r>
              <a:rPr sz="5300">
                <a:solidFill>
                  <a:srgbClr val="0E2D4B"/>
                </a:solidFill>
              </a:rPr>
              <a:t>Our</a:t>
            </a:r>
            <a:r>
              <a:rPr sz="5300" spc="25">
                <a:solidFill>
                  <a:srgbClr val="0E2D4B"/>
                </a:solidFill>
              </a:rPr>
              <a:t> </a:t>
            </a:r>
            <a:r>
              <a:rPr sz="5300" spc="50">
                <a:solidFill>
                  <a:srgbClr val="0E2D4B"/>
                </a:solidFill>
              </a:rPr>
              <a:t>Scoring</a:t>
            </a:r>
            <a:r>
              <a:rPr sz="5300" spc="-15">
                <a:solidFill>
                  <a:srgbClr val="0E2D4B"/>
                </a:solidFill>
              </a:rPr>
              <a:t> </a:t>
            </a:r>
            <a:r>
              <a:rPr sz="5300" spc="65">
                <a:solidFill>
                  <a:srgbClr val="0E2D4B"/>
                </a:solidFill>
              </a:rPr>
              <a:t>Algorithm</a:t>
            </a:r>
            <a:endParaRPr sz="5300"/>
          </a:p>
        </p:txBody>
      </p:sp>
      <p:sp>
        <p:nvSpPr>
          <p:cNvPr id="10" name="object 10"/>
          <p:cNvSpPr txBox="1"/>
          <p:nvPr/>
        </p:nvSpPr>
        <p:spPr>
          <a:xfrm>
            <a:off x="1539713" y="2059847"/>
            <a:ext cx="3559810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b="1" spc="110">
                <a:solidFill>
                  <a:srgbClr val="0E2D4B"/>
                </a:solidFill>
                <a:latin typeface="Arial"/>
                <a:cs typeface="Arial"/>
              </a:rPr>
              <a:t>BM25</a:t>
            </a:r>
            <a:r>
              <a:rPr sz="2900" b="1" spc="-70">
                <a:solidFill>
                  <a:srgbClr val="0E2D4B"/>
                </a:solidFill>
                <a:latin typeface="Arial"/>
                <a:cs typeface="Arial"/>
              </a:rPr>
              <a:t> </a:t>
            </a:r>
            <a:r>
              <a:rPr sz="2900" b="1" spc="65">
                <a:solidFill>
                  <a:srgbClr val="0E2D4B"/>
                </a:solidFill>
                <a:latin typeface="Arial"/>
                <a:cs typeface="Arial"/>
              </a:rPr>
              <a:t>{45%</a:t>
            </a:r>
            <a:r>
              <a:rPr sz="2900" b="1" spc="-35">
                <a:solidFill>
                  <a:srgbClr val="0E2D4B"/>
                </a:solidFill>
                <a:latin typeface="Arial"/>
                <a:cs typeface="Arial"/>
              </a:rPr>
              <a:t> </a:t>
            </a:r>
            <a:r>
              <a:rPr sz="2900" b="1" spc="-10">
                <a:solidFill>
                  <a:srgbClr val="0E2D4B"/>
                </a:solidFill>
                <a:latin typeface="Arial"/>
                <a:cs typeface="Arial"/>
              </a:rPr>
              <a:t>Weight)</a:t>
            </a:r>
            <a:endParaRPr sz="2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65289" y="5123722"/>
            <a:ext cx="4472940" cy="22879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110"/>
              </a:spcBef>
            </a:pPr>
            <a:r>
              <a:rPr sz="2500" b="1" spc="-130">
                <a:solidFill>
                  <a:srgbClr val="0E2D4B"/>
                </a:solidFill>
                <a:latin typeface="Arial"/>
                <a:cs typeface="Arial"/>
              </a:rPr>
              <a:t>Advanced</a:t>
            </a:r>
            <a:r>
              <a:rPr sz="2500" b="1" spc="-120">
                <a:solidFill>
                  <a:srgbClr val="0E2D4B"/>
                </a:solidFill>
                <a:latin typeface="Arial"/>
                <a:cs typeface="Arial"/>
              </a:rPr>
              <a:t> </a:t>
            </a:r>
            <a:r>
              <a:rPr sz="2500" b="1" spc="-130">
                <a:solidFill>
                  <a:srgbClr val="0E2D4B"/>
                </a:solidFill>
                <a:latin typeface="Arial"/>
                <a:cs typeface="Arial"/>
              </a:rPr>
              <a:t>Keyword</a:t>
            </a:r>
            <a:r>
              <a:rPr sz="2500" b="1" spc="-140">
                <a:solidFill>
                  <a:srgbClr val="0E2D4B"/>
                </a:solidFill>
                <a:latin typeface="Arial"/>
                <a:cs typeface="Arial"/>
              </a:rPr>
              <a:t> </a:t>
            </a:r>
            <a:r>
              <a:rPr sz="2500" b="1" spc="-10">
                <a:solidFill>
                  <a:srgbClr val="0E2D4B"/>
                </a:solidFill>
                <a:latin typeface="Arial"/>
                <a:cs typeface="Arial"/>
              </a:rPr>
              <a:t>Matching</a:t>
            </a:r>
            <a:endParaRPr sz="2500">
              <a:latin typeface="Arial"/>
              <a:cs typeface="Arial"/>
            </a:endParaRPr>
          </a:p>
          <a:p>
            <a:pPr marL="12700" marR="5080" indent="9525">
              <a:lnSpc>
                <a:spcPct val="100699"/>
              </a:lnSpc>
              <a:spcBef>
                <a:spcPts val="2110"/>
              </a:spcBef>
            </a:pPr>
            <a:r>
              <a:rPr sz="2100" spc="-75">
                <a:solidFill>
                  <a:srgbClr val="282828"/>
                </a:solidFill>
                <a:latin typeface="Arial"/>
                <a:cs typeface="Arial"/>
              </a:rPr>
              <a:t>Prioritizes</a:t>
            </a:r>
            <a:r>
              <a:rPr sz="2100" spc="-10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70">
                <a:solidFill>
                  <a:srgbClr val="282828"/>
                </a:solidFill>
                <a:latin typeface="Arial"/>
                <a:cs typeface="Arial"/>
              </a:rPr>
              <a:t>rare,</a:t>
            </a:r>
            <a:r>
              <a:rPr sz="2100" spc="-15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55">
                <a:solidFill>
                  <a:srgbClr val="282828"/>
                </a:solidFill>
                <a:latin typeface="Arial"/>
                <a:cs typeface="Arial"/>
              </a:rPr>
              <a:t>important</a:t>
            </a:r>
            <a:r>
              <a:rPr sz="2100" spc="-3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60">
                <a:solidFill>
                  <a:srgbClr val="282828"/>
                </a:solidFill>
                <a:latin typeface="Arial"/>
                <a:cs typeface="Arial"/>
              </a:rPr>
              <a:t>terms</a:t>
            </a:r>
            <a:r>
              <a:rPr sz="2100" spc="-17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20">
                <a:solidFill>
                  <a:srgbClr val="282828"/>
                </a:solidFill>
                <a:latin typeface="Arial"/>
                <a:cs typeface="Arial"/>
              </a:rPr>
              <a:t>over </a:t>
            </a:r>
            <a:r>
              <a:rPr sz="2100" spc="-105">
                <a:solidFill>
                  <a:srgbClr val="282828"/>
                </a:solidFill>
                <a:latin typeface="Arial"/>
                <a:cs typeface="Arial"/>
              </a:rPr>
              <a:t>common</a:t>
            </a:r>
            <a:r>
              <a:rPr sz="2100" spc="-4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85">
                <a:solidFill>
                  <a:srgbClr val="282828"/>
                </a:solidFill>
                <a:latin typeface="Arial"/>
                <a:cs typeface="Arial"/>
              </a:rPr>
              <a:t>words,</a:t>
            </a:r>
            <a:r>
              <a:rPr sz="2100" spc="-11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70">
                <a:solidFill>
                  <a:srgbClr val="282828"/>
                </a:solidFill>
                <a:latin typeface="Arial"/>
                <a:cs typeface="Arial"/>
              </a:rPr>
              <a:t>providing</a:t>
            </a:r>
            <a:r>
              <a:rPr sz="2100" spc="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80">
                <a:solidFill>
                  <a:srgbClr val="282828"/>
                </a:solidFill>
                <a:latin typeface="Arial"/>
                <a:cs typeface="Arial"/>
              </a:rPr>
              <a:t>context-</a:t>
            </a:r>
            <a:r>
              <a:rPr sz="2100" spc="-25">
                <a:solidFill>
                  <a:srgbClr val="282828"/>
                </a:solidFill>
                <a:latin typeface="Arial"/>
                <a:cs typeface="Arial"/>
              </a:rPr>
              <a:t>aware </a:t>
            </a:r>
            <a:r>
              <a:rPr sz="2100" spc="-90">
                <a:solidFill>
                  <a:srgbClr val="282828"/>
                </a:solidFill>
                <a:latin typeface="Arial"/>
                <a:cs typeface="Arial"/>
              </a:rPr>
              <a:t>relevance.</a:t>
            </a:r>
            <a:r>
              <a:rPr sz="2100" spc="-114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>
                <a:solidFill>
                  <a:srgbClr val="282828"/>
                </a:solidFill>
                <a:latin typeface="Arial"/>
                <a:cs typeface="Arial"/>
              </a:rPr>
              <a:t>It's</a:t>
            </a:r>
            <a:r>
              <a:rPr sz="2100" spc="-25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35">
                <a:solidFill>
                  <a:srgbClr val="282828"/>
                </a:solidFill>
                <a:latin typeface="Arial"/>
                <a:cs typeface="Arial"/>
              </a:rPr>
              <a:t>like</a:t>
            </a:r>
            <a:r>
              <a:rPr sz="2100" spc="-26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>
                <a:solidFill>
                  <a:srgbClr val="282828"/>
                </a:solidFill>
                <a:latin typeface="Arial"/>
                <a:cs typeface="Arial"/>
              </a:rPr>
              <a:t>a</a:t>
            </a:r>
            <a:r>
              <a:rPr sz="2100" spc="-8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80">
                <a:solidFill>
                  <a:srgbClr val="282828"/>
                </a:solidFill>
                <a:latin typeface="Arial"/>
                <a:cs typeface="Arial"/>
              </a:rPr>
              <a:t>smart</a:t>
            </a:r>
            <a:r>
              <a:rPr sz="2100" spc="-2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95">
                <a:solidFill>
                  <a:srgbClr val="282828"/>
                </a:solidFill>
                <a:latin typeface="Arial"/>
                <a:cs typeface="Arial"/>
              </a:rPr>
              <a:t>search</a:t>
            </a:r>
            <a:r>
              <a:rPr sz="2100" spc="-16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10">
                <a:solidFill>
                  <a:srgbClr val="282828"/>
                </a:solidFill>
                <a:latin typeface="Arial"/>
                <a:cs typeface="Arial"/>
              </a:rPr>
              <a:t>engine that</a:t>
            </a:r>
            <a:r>
              <a:rPr sz="2100" spc="-16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75">
                <a:solidFill>
                  <a:srgbClr val="282828"/>
                </a:solidFill>
                <a:latin typeface="Arial"/>
                <a:cs typeface="Arial"/>
              </a:rPr>
              <a:t>knows</a:t>
            </a:r>
            <a:r>
              <a:rPr sz="2100" spc="-9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>
                <a:solidFill>
                  <a:srgbClr val="383838"/>
                </a:solidFill>
                <a:latin typeface="Arial"/>
                <a:cs typeface="Arial"/>
              </a:rPr>
              <a:t>"5</a:t>
            </a:r>
            <a:r>
              <a:rPr sz="2100" spc="-25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sz="2100" spc="-90">
                <a:solidFill>
                  <a:srgbClr val="282828"/>
                </a:solidFill>
                <a:latin typeface="Arial"/>
                <a:cs typeface="Arial"/>
              </a:rPr>
              <a:t>years</a:t>
            </a:r>
            <a:r>
              <a:rPr sz="2100" spc="-10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>
                <a:solidFill>
                  <a:srgbClr val="282828"/>
                </a:solidFill>
                <a:latin typeface="Arial"/>
                <a:cs typeface="Arial"/>
              </a:rPr>
              <a:t>of</a:t>
            </a:r>
            <a:r>
              <a:rPr sz="2100" spc="-10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80">
                <a:solidFill>
                  <a:srgbClr val="282828"/>
                </a:solidFill>
                <a:latin typeface="Arial"/>
                <a:cs typeface="Arial"/>
              </a:rPr>
              <a:t>Python"</a:t>
            </a:r>
            <a:r>
              <a:rPr sz="2100" spc="-8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>
                <a:solidFill>
                  <a:srgbClr val="282828"/>
                </a:solidFill>
                <a:latin typeface="Arial"/>
                <a:cs typeface="Arial"/>
              </a:rPr>
              <a:t>is</a:t>
            </a:r>
            <a:r>
              <a:rPr sz="2100" spc="-26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20">
                <a:solidFill>
                  <a:srgbClr val="282828"/>
                </a:solidFill>
                <a:latin typeface="Arial"/>
                <a:cs typeface="Arial"/>
              </a:rPr>
              <a:t>more </a:t>
            </a:r>
            <a:r>
              <a:rPr sz="2100" spc="-50">
                <a:solidFill>
                  <a:srgbClr val="282828"/>
                </a:solidFill>
                <a:latin typeface="Arial"/>
                <a:cs typeface="Arial"/>
              </a:rPr>
              <a:t>significant</a:t>
            </a:r>
            <a:r>
              <a:rPr sz="2100" spc="-7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60">
                <a:solidFill>
                  <a:srgbClr val="282828"/>
                </a:solidFill>
                <a:latin typeface="Arial"/>
                <a:cs typeface="Arial"/>
              </a:rPr>
              <a:t>than</a:t>
            </a:r>
            <a:r>
              <a:rPr sz="2100" spc="-13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65">
                <a:solidFill>
                  <a:srgbClr val="282828"/>
                </a:solidFill>
                <a:latin typeface="Arial"/>
                <a:cs typeface="Arial"/>
              </a:rPr>
              <a:t>"worked </a:t>
            </a:r>
            <a:r>
              <a:rPr sz="2100" spc="-10">
                <a:solidFill>
                  <a:srgbClr val="282828"/>
                </a:solidFill>
                <a:latin typeface="Arial"/>
                <a:cs typeface="Arial"/>
              </a:rPr>
              <a:t>with."</a:t>
            </a:r>
            <a:endParaRPr sz="21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75886" y="7715250"/>
            <a:ext cx="3997325" cy="666750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L="13970" marR="5080" indent="-1905">
              <a:spcBef>
                <a:spcPts val="110"/>
              </a:spcBef>
            </a:pPr>
            <a:r>
              <a:rPr sz="2100" b="1" spc="-165">
                <a:solidFill>
                  <a:srgbClr val="0E2D4B"/>
                </a:solidFill>
                <a:latin typeface="Arial"/>
                <a:cs typeface="Arial"/>
              </a:rPr>
              <a:t>Be</a:t>
            </a:r>
            <a:r>
              <a:rPr sz="2100" b="1" spc="-165">
                <a:solidFill>
                  <a:srgbClr val="314452"/>
                </a:solidFill>
                <a:latin typeface="Arial"/>
                <a:cs typeface="Arial"/>
              </a:rPr>
              <a:t>s</a:t>
            </a:r>
            <a:r>
              <a:rPr sz="2100" b="1" spc="-165">
                <a:solidFill>
                  <a:srgbClr val="0E2D4B"/>
                </a:solidFill>
                <a:latin typeface="Arial"/>
                <a:cs typeface="Arial"/>
              </a:rPr>
              <a:t>t</a:t>
            </a:r>
            <a:r>
              <a:rPr sz="2100" b="1" spc="-190">
                <a:solidFill>
                  <a:srgbClr val="0E2D4B"/>
                </a:solidFill>
                <a:latin typeface="Arial"/>
                <a:cs typeface="Arial"/>
              </a:rPr>
              <a:t> </a:t>
            </a:r>
            <a:r>
              <a:rPr sz="2100" b="1" spc="-65">
                <a:solidFill>
                  <a:srgbClr val="0E2D4B"/>
                </a:solidFill>
                <a:latin typeface="Arial"/>
                <a:cs typeface="Arial"/>
              </a:rPr>
              <a:t>For</a:t>
            </a:r>
            <a:r>
              <a:rPr sz="2100" b="1" spc="-65">
                <a:solidFill>
                  <a:srgbClr val="314452"/>
                </a:solidFill>
                <a:latin typeface="Arial"/>
                <a:cs typeface="Arial"/>
              </a:rPr>
              <a:t>:</a:t>
            </a:r>
            <a:r>
              <a:rPr lang="en-US" sz="2100" b="1" spc="-65">
                <a:solidFill>
                  <a:srgbClr val="314452"/>
                </a:solidFill>
                <a:latin typeface="Arial"/>
                <a:cs typeface="Arial"/>
              </a:rPr>
              <a:t> </a:t>
            </a:r>
            <a:r>
              <a:rPr sz="2100" spc="-65">
                <a:solidFill>
                  <a:srgbClr val="282828"/>
                </a:solidFill>
                <a:latin typeface="Arial"/>
                <a:cs typeface="Arial"/>
              </a:rPr>
              <a:t>Identifying</a:t>
            </a:r>
            <a:r>
              <a:rPr sz="2100" spc="2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55">
                <a:solidFill>
                  <a:srgbClr val="282828"/>
                </a:solidFill>
                <a:latin typeface="Arial"/>
                <a:cs typeface="Arial"/>
              </a:rPr>
              <a:t>role-</a:t>
            </a:r>
            <a:r>
              <a:rPr sz="2100" spc="-10">
                <a:solidFill>
                  <a:srgbClr val="282828"/>
                </a:solidFill>
                <a:latin typeface="Arial"/>
                <a:cs typeface="Arial"/>
              </a:rPr>
              <a:t>defining </a:t>
            </a:r>
            <a:r>
              <a:rPr sz="2100" spc="-90">
                <a:solidFill>
                  <a:srgbClr val="282828"/>
                </a:solidFill>
                <a:latin typeface="Arial"/>
                <a:cs typeface="Arial"/>
              </a:rPr>
              <a:t>keywords</a:t>
            </a:r>
            <a:r>
              <a:rPr sz="2100" spc="-8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55">
                <a:solidFill>
                  <a:srgbClr val="282828"/>
                </a:solidFill>
                <a:latin typeface="Arial"/>
                <a:cs typeface="Arial"/>
              </a:rPr>
              <a:t>and</a:t>
            </a:r>
            <a:r>
              <a:rPr sz="2100" spc="-23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45">
                <a:solidFill>
                  <a:srgbClr val="282828"/>
                </a:solidFill>
                <a:latin typeface="Arial"/>
                <a:cs typeface="Arial"/>
              </a:rPr>
              <a:t>specific</a:t>
            </a:r>
            <a:r>
              <a:rPr sz="2100" spc="-7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90">
                <a:solidFill>
                  <a:srgbClr val="383838"/>
                </a:solidFill>
                <a:latin typeface="Arial"/>
                <a:cs typeface="Arial"/>
              </a:rPr>
              <a:t>requirements.</a:t>
            </a:r>
            <a:endParaRPr sz="2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82583" y="2059847"/>
            <a:ext cx="3732529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b="1">
                <a:solidFill>
                  <a:srgbClr val="0E2D4B"/>
                </a:solidFill>
                <a:latin typeface="Arial"/>
                <a:cs typeface="Arial"/>
              </a:rPr>
              <a:t>TF-IDF</a:t>
            </a:r>
            <a:r>
              <a:rPr sz="2900" b="1" spc="60">
                <a:solidFill>
                  <a:srgbClr val="0E2D4B"/>
                </a:solidFill>
                <a:latin typeface="Arial"/>
                <a:cs typeface="Arial"/>
              </a:rPr>
              <a:t> </a:t>
            </a:r>
            <a:r>
              <a:rPr sz="2900" b="1" spc="80">
                <a:solidFill>
                  <a:srgbClr val="0E2D4B"/>
                </a:solidFill>
                <a:latin typeface="Arial"/>
                <a:cs typeface="Arial"/>
              </a:rPr>
              <a:t>{30%</a:t>
            </a:r>
            <a:r>
              <a:rPr sz="2900" b="1" spc="20">
                <a:solidFill>
                  <a:srgbClr val="0E2D4B"/>
                </a:solidFill>
                <a:latin typeface="Arial"/>
                <a:cs typeface="Arial"/>
              </a:rPr>
              <a:t> </a:t>
            </a:r>
            <a:r>
              <a:rPr sz="2900" b="1" spc="35">
                <a:solidFill>
                  <a:srgbClr val="0E2D4B"/>
                </a:solidFill>
                <a:latin typeface="Arial"/>
                <a:cs typeface="Arial"/>
              </a:rPr>
              <a:t>Weight)</a:t>
            </a:r>
            <a:endParaRPr sz="2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01278" y="5123722"/>
            <a:ext cx="4394835" cy="1968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35915">
              <a:lnSpc>
                <a:spcPct val="100000"/>
              </a:lnSpc>
              <a:spcBef>
                <a:spcPts val="110"/>
              </a:spcBef>
            </a:pPr>
            <a:r>
              <a:rPr sz="2500" b="1" spc="-75">
                <a:solidFill>
                  <a:srgbClr val="0E2D4B"/>
                </a:solidFill>
                <a:latin typeface="Arial"/>
                <a:cs typeface="Arial"/>
              </a:rPr>
              <a:t>Context</a:t>
            </a:r>
            <a:r>
              <a:rPr sz="2500" b="1" spc="-30">
                <a:solidFill>
                  <a:srgbClr val="0E2D4B"/>
                </a:solidFill>
                <a:latin typeface="Arial"/>
                <a:cs typeface="Arial"/>
              </a:rPr>
              <a:t> </a:t>
            </a:r>
            <a:r>
              <a:rPr sz="2250" spc="135">
                <a:solidFill>
                  <a:srgbClr val="0E2D4B"/>
                </a:solidFill>
                <a:latin typeface="Arial"/>
                <a:cs typeface="Arial"/>
              </a:rPr>
              <a:t>&amp;</a:t>
            </a:r>
            <a:r>
              <a:rPr sz="2250" spc="-220">
                <a:solidFill>
                  <a:srgbClr val="0E2D4B"/>
                </a:solidFill>
                <a:latin typeface="Arial"/>
                <a:cs typeface="Arial"/>
              </a:rPr>
              <a:t> </a:t>
            </a:r>
            <a:r>
              <a:rPr sz="2500" b="1" spc="-90">
                <a:solidFill>
                  <a:srgbClr val="0E2D4B"/>
                </a:solidFill>
                <a:latin typeface="Arial"/>
                <a:cs typeface="Arial"/>
              </a:rPr>
              <a:t>Theme</a:t>
            </a:r>
            <a:r>
              <a:rPr sz="2500" b="1" spc="-180">
                <a:solidFill>
                  <a:srgbClr val="0E2D4B"/>
                </a:solidFill>
                <a:latin typeface="Arial"/>
                <a:cs typeface="Arial"/>
              </a:rPr>
              <a:t> </a:t>
            </a:r>
            <a:r>
              <a:rPr sz="2500" b="1" spc="-10">
                <a:solidFill>
                  <a:srgbClr val="0E2D4B"/>
                </a:solidFill>
                <a:latin typeface="Arial"/>
                <a:cs typeface="Arial"/>
              </a:rPr>
              <a:t>Similarity</a:t>
            </a:r>
            <a:endParaRPr sz="2500">
              <a:latin typeface="Arial"/>
              <a:cs typeface="Arial"/>
            </a:endParaRPr>
          </a:p>
          <a:p>
            <a:pPr marL="15240" marR="5080" indent="-3175">
              <a:lnSpc>
                <a:spcPct val="101099"/>
              </a:lnSpc>
              <a:spcBef>
                <a:spcPts val="2100"/>
              </a:spcBef>
            </a:pPr>
            <a:r>
              <a:rPr sz="2100" spc="-110">
                <a:solidFill>
                  <a:srgbClr val="282828"/>
                </a:solidFill>
                <a:latin typeface="Arial"/>
                <a:cs typeface="Arial"/>
              </a:rPr>
              <a:t>Measures</a:t>
            </a:r>
            <a:r>
              <a:rPr sz="2100" spc="1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30">
                <a:solidFill>
                  <a:srgbClr val="383838"/>
                </a:solidFill>
                <a:latin typeface="Arial"/>
                <a:cs typeface="Arial"/>
              </a:rPr>
              <a:t>the</a:t>
            </a:r>
            <a:r>
              <a:rPr sz="2100" spc="-145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sz="2100" spc="-60">
                <a:solidFill>
                  <a:srgbClr val="282828"/>
                </a:solidFill>
                <a:latin typeface="Arial"/>
                <a:cs typeface="Arial"/>
              </a:rPr>
              <a:t>thematic</a:t>
            </a:r>
            <a:r>
              <a:rPr sz="2100" spc="-1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90">
                <a:solidFill>
                  <a:srgbClr val="282828"/>
                </a:solidFill>
                <a:latin typeface="Arial"/>
                <a:cs typeface="Arial"/>
              </a:rPr>
              <a:t>overlap</a:t>
            </a:r>
            <a:r>
              <a:rPr sz="2100" spc="-18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60">
                <a:solidFill>
                  <a:srgbClr val="282828"/>
                </a:solidFill>
                <a:latin typeface="Arial"/>
                <a:cs typeface="Arial"/>
              </a:rPr>
              <a:t>between </a:t>
            </a:r>
            <a:r>
              <a:rPr sz="2100">
                <a:solidFill>
                  <a:srgbClr val="282828"/>
                </a:solidFill>
                <a:latin typeface="Arial"/>
                <a:cs typeface="Arial"/>
              </a:rPr>
              <a:t>the</a:t>
            </a:r>
            <a:r>
              <a:rPr sz="2100" spc="-24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110">
                <a:solidFill>
                  <a:srgbClr val="181818"/>
                </a:solidFill>
                <a:latin typeface="Arial"/>
                <a:cs typeface="Arial"/>
              </a:rPr>
              <a:t>resume</a:t>
            </a:r>
            <a:r>
              <a:rPr sz="2100" spc="-60">
                <a:solidFill>
                  <a:srgbClr val="181818"/>
                </a:solidFill>
                <a:latin typeface="Arial"/>
                <a:cs typeface="Arial"/>
              </a:rPr>
              <a:t> </a:t>
            </a:r>
            <a:r>
              <a:rPr sz="2100" spc="-90">
                <a:solidFill>
                  <a:srgbClr val="282828"/>
                </a:solidFill>
                <a:latin typeface="Arial"/>
                <a:cs typeface="Arial"/>
              </a:rPr>
              <a:t>and</a:t>
            </a:r>
            <a:r>
              <a:rPr sz="2100" spc="-17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>
                <a:solidFill>
                  <a:srgbClr val="282828"/>
                </a:solidFill>
                <a:latin typeface="Arial"/>
                <a:cs typeface="Arial"/>
              </a:rPr>
              <a:t>the</a:t>
            </a:r>
            <a:r>
              <a:rPr sz="2100" spc="-204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30">
                <a:solidFill>
                  <a:srgbClr val="282828"/>
                </a:solidFill>
                <a:latin typeface="Arial"/>
                <a:cs typeface="Arial"/>
              </a:rPr>
              <a:t>job</a:t>
            </a:r>
            <a:r>
              <a:rPr sz="2100" spc="-16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70">
                <a:solidFill>
                  <a:srgbClr val="282828"/>
                </a:solidFill>
                <a:latin typeface="Arial"/>
                <a:cs typeface="Arial"/>
              </a:rPr>
              <a:t>description.</a:t>
            </a:r>
            <a:r>
              <a:rPr sz="2100" spc="-4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25">
                <a:solidFill>
                  <a:srgbClr val="383838"/>
                </a:solidFill>
                <a:latin typeface="Arial"/>
                <a:cs typeface="Arial"/>
              </a:rPr>
              <a:t>It </a:t>
            </a:r>
            <a:r>
              <a:rPr sz="2100" spc="-100">
                <a:solidFill>
                  <a:srgbClr val="282828"/>
                </a:solidFill>
                <a:latin typeface="Arial"/>
                <a:cs typeface="Arial"/>
              </a:rPr>
              <a:t>asks,</a:t>
            </a:r>
            <a:r>
              <a:rPr sz="2100" spc="-14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110">
                <a:solidFill>
                  <a:srgbClr val="282828"/>
                </a:solidFill>
                <a:latin typeface="Arial"/>
                <a:cs typeface="Arial"/>
              </a:rPr>
              <a:t>"Are</a:t>
            </a:r>
            <a:r>
              <a:rPr sz="2100" spc="-21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75">
                <a:solidFill>
                  <a:srgbClr val="282828"/>
                </a:solidFill>
                <a:latin typeface="Arial"/>
                <a:cs typeface="Arial"/>
              </a:rPr>
              <a:t>these</a:t>
            </a:r>
            <a:r>
              <a:rPr sz="2100" spc="-9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20">
                <a:solidFill>
                  <a:srgbClr val="282828"/>
                </a:solidFill>
                <a:latin typeface="Arial"/>
                <a:cs typeface="Arial"/>
              </a:rPr>
              <a:t>two</a:t>
            </a:r>
            <a:r>
              <a:rPr sz="2100" spc="-13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90">
                <a:solidFill>
                  <a:srgbClr val="282828"/>
                </a:solidFill>
                <a:latin typeface="Arial"/>
                <a:cs typeface="Arial"/>
              </a:rPr>
              <a:t>documents</a:t>
            </a:r>
            <a:r>
              <a:rPr sz="2100" spc="3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10">
                <a:solidFill>
                  <a:srgbClr val="383838"/>
                </a:solidFill>
                <a:latin typeface="Arial"/>
                <a:cs typeface="Arial"/>
              </a:rPr>
              <a:t>talking </a:t>
            </a:r>
            <a:r>
              <a:rPr sz="2100" spc="-70">
                <a:solidFill>
                  <a:srgbClr val="383838"/>
                </a:solidFill>
                <a:latin typeface="Arial"/>
                <a:cs typeface="Arial"/>
              </a:rPr>
              <a:t>about</a:t>
            </a:r>
            <a:r>
              <a:rPr sz="2100" spc="-30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sz="2100" spc="-30">
                <a:solidFill>
                  <a:srgbClr val="282828"/>
                </a:solidFill>
                <a:latin typeface="Arial"/>
                <a:cs typeface="Arial"/>
              </a:rPr>
              <a:t>the</a:t>
            </a:r>
            <a:r>
              <a:rPr sz="2100" spc="-17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135">
                <a:solidFill>
                  <a:srgbClr val="282828"/>
                </a:solidFill>
                <a:latin typeface="Arial"/>
                <a:cs typeface="Arial"/>
              </a:rPr>
              <a:t>same</a:t>
            </a:r>
            <a:r>
              <a:rPr sz="2100" spc="-12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10">
                <a:solidFill>
                  <a:srgbClr val="282828"/>
                </a:solidFill>
                <a:latin typeface="Arial"/>
                <a:cs typeface="Arial"/>
              </a:rPr>
              <a:t>concepts?"</a:t>
            </a:r>
            <a:endParaRPr sz="21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01813" y="7396096"/>
            <a:ext cx="3865879" cy="985519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L="22860" marR="5080" indent="-10795" algn="l">
              <a:spcBef>
                <a:spcPts val="110"/>
              </a:spcBef>
            </a:pPr>
            <a:r>
              <a:rPr sz="2100" b="1" spc="-235">
                <a:solidFill>
                  <a:srgbClr val="0E2D4B"/>
                </a:solidFill>
                <a:latin typeface="Arial"/>
                <a:cs typeface="Arial"/>
              </a:rPr>
              <a:t>B</a:t>
            </a:r>
            <a:r>
              <a:rPr sz="2100" b="1" spc="-235">
                <a:solidFill>
                  <a:srgbClr val="314452"/>
                </a:solidFill>
                <a:latin typeface="Arial"/>
                <a:cs typeface="Arial"/>
              </a:rPr>
              <a:t>es</a:t>
            </a:r>
            <a:r>
              <a:rPr sz="2100" b="1" spc="-235">
                <a:solidFill>
                  <a:srgbClr val="0E2D4B"/>
                </a:solidFill>
                <a:latin typeface="Arial"/>
                <a:cs typeface="Arial"/>
              </a:rPr>
              <a:t>t</a:t>
            </a:r>
            <a:r>
              <a:rPr sz="2100" b="1" spc="85">
                <a:solidFill>
                  <a:srgbClr val="0E2D4B"/>
                </a:solidFill>
                <a:latin typeface="Arial"/>
                <a:cs typeface="Arial"/>
              </a:rPr>
              <a:t> </a:t>
            </a:r>
            <a:r>
              <a:rPr sz="2100" b="1" spc="-80">
                <a:solidFill>
                  <a:srgbClr val="0E2D4B"/>
                </a:solidFill>
                <a:latin typeface="Arial"/>
                <a:cs typeface="Arial"/>
              </a:rPr>
              <a:t>F</a:t>
            </a:r>
            <a:r>
              <a:rPr sz="2100" b="1" spc="-80">
                <a:solidFill>
                  <a:srgbClr val="314452"/>
                </a:solidFill>
                <a:latin typeface="Arial"/>
                <a:cs typeface="Arial"/>
              </a:rPr>
              <a:t>o</a:t>
            </a:r>
            <a:r>
              <a:rPr sz="2100" b="1" spc="-80">
                <a:solidFill>
                  <a:srgbClr val="0E2D4B"/>
                </a:solidFill>
                <a:latin typeface="Arial"/>
                <a:cs typeface="Arial"/>
              </a:rPr>
              <a:t>r</a:t>
            </a:r>
            <a:r>
              <a:rPr sz="2100" b="1" spc="-80">
                <a:solidFill>
                  <a:srgbClr val="314452"/>
                </a:solidFill>
                <a:latin typeface="Arial"/>
                <a:cs typeface="Arial"/>
              </a:rPr>
              <a:t>:</a:t>
            </a:r>
            <a:r>
              <a:rPr lang="en-US" sz="2100" b="1" spc="-80">
                <a:solidFill>
                  <a:srgbClr val="314452"/>
                </a:solidFill>
                <a:latin typeface="Arial"/>
                <a:cs typeface="Arial"/>
              </a:rPr>
              <a:t> </a:t>
            </a:r>
            <a:r>
              <a:rPr sz="2100" spc="-80">
                <a:solidFill>
                  <a:srgbClr val="282828"/>
                </a:solidFill>
                <a:latin typeface="Arial"/>
                <a:cs typeface="Arial"/>
              </a:rPr>
              <a:t>Understanding</a:t>
            </a:r>
            <a:r>
              <a:rPr sz="210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60">
                <a:solidFill>
                  <a:srgbClr val="383838"/>
                </a:solidFill>
                <a:latin typeface="Arial"/>
                <a:cs typeface="Arial"/>
              </a:rPr>
              <a:t>the</a:t>
            </a:r>
            <a:r>
              <a:rPr sz="2100" spc="-85">
                <a:solidFill>
                  <a:srgbClr val="383838"/>
                </a:solidFill>
                <a:latin typeface="Arial"/>
                <a:cs typeface="Arial"/>
              </a:rPr>
              <a:t> </a:t>
            </a:r>
            <a:r>
              <a:rPr sz="2100" spc="-65">
                <a:solidFill>
                  <a:srgbClr val="282828"/>
                </a:solidFill>
                <a:latin typeface="Arial"/>
                <a:cs typeface="Arial"/>
              </a:rPr>
              <a:t>overall </a:t>
            </a:r>
            <a:r>
              <a:rPr sz="2100" spc="-125">
                <a:solidFill>
                  <a:srgbClr val="282828"/>
                </a:solidFill>
                <a:latin typeface="Arial"/>
                <a:cs typeface="Arial"/>
              </a:rPr>
              <a:t>domain</a:t>
            </a:r>
            <a:r>
              <a:rPr sz="2100" spc="-2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>
                <a:solidFill>
                  <a:srgbClr val="282828"/>
                </a:solidFill>
                <a:latin typeface="Arial"/>
                <a:cs typeface="Arial"/>
              </a:rPr>
              <a:t>fit</a:t>
            </a:r>
            <a:r>
              <a:rPr sz="2100" spc="3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165">
                <a:solidFill>
                  <a:srgbClr val="282828"/>
                </a:solidFill>
                <a:latin typeface="Arial"/>
                <a:cs typeface="Arial"/>
              </a:rPr>
              <a:t>and</a:t>
            </a:r>
            <a:r>
              <a:rPr sz="2100" spc="2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65">
                <a:solidFill>
                  <a:srgbClr val="282828"/>
                </a:solidFill>
                <a:latin typeface="Arial"/>
                <a:cs typeface="Arial"/>
              </a:rPr>
              <a:t>preventing</a:t>
            </a:r>
            <a:r>
              <a:rPr sz="2100" spc="-5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10">
                <a:solidFill>
                  <a:srgbClr val="282828"/>
                </a:solidFill>
                <a:latin typeface="Arial"/>
                <a:cs typeface="Arial"/>
              </a:rPr>
              <a:t>keyword stuffing.</a:t>
            </a:r>
            <a:endParaRPr sz="21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208463" y="2059847"/>
            <a:ext cx="3947160" cy="4699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900" b="1">
                <a:solidFill>
                  <a:srgbClr val="0E2D4B"/>
                </a:solidFill>
                <a:latin typeface="Arial"/>
                <a:cs typeface="Arial"/>
              </a:rPr>
              <a:t>Jaccard</a:t>
            </a:r>
            <a:r>
              <a:rPr sz="2900" b="1" spc="275">
                <a:solidFill>
                  <a:srgbClr val="0E2D4B"/>
                </a:solidFill>
                <a:latin typeface="Arial"/>
                <a:cs typeface="Arial"/>
              </a:rPr>
              <a:t> </a:t>
            </a:r>
            <a:r>
              <a:rPr sz="2900" b="1">
                <a:solidFill>
                  <a:srgbClr val="0E2D4B"/>
                </a:solidFill>
                <a:latin typeface="Arial"/>
                <a:cs typeface="Arial"/>
              </a:rPr>
              <a:t>{25%</a:t>
            </a:r>
            <a:r>
              <a:rPr sz="2900" b="1" spc="25">
                <a:solidFill>
                  <a:srgbClr val="0E2D4B"/>
                </a:solidFill>
                <a:latin typeface="Arial"/>
                <a:cs typeface="Arial"/>
              </a:rPr>
              <a:t> </a:t>
            </a:r>
            <a:r>
              <a:rPr sz="2900" b="1" spc="35">
                <a:solidFill>
                  <a:srgbClr val="0E2D4B"/>
                </a:solidFill>
                <a:latin typeface="Arial"/>
                <a:cs typeface="Arial"/>
              </a:rPr>
              <a:t>Weight)</a:t>
            </a:r>
            <a:endParaRPr sz="29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3688276" y="3125821"/>
            <a:ext cx="581660" cy="5835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5400">
              <a:lnSpc>
                <a:spcPts val="1440"/>
              </a:lnSpc>
              <a:spcBef>
                <a:spcPts val="110"/>
              </a:spcBef>
            </a:pPr>
            <a:r>
              <a:rPr sz="1850">
                <a:solidFill>
                  <a:srgbClr val="CCAA8C"/>
                </a:solidFill>
                <a:latin typeface="Arial"/>
                <a:cs typeface="Arial"/>
              </a:rPr>
              <a:t>✓-</a:t>
            </a:r>
            <a:r>
              <a:rPr sz="1850" spc="-50">
                <a:solidFill>
                  <a:srgbClr val="CCAA8C"/>
                </a:solidFill>
                <a:latin typeface="Arial"/>
                <a:cs typeface="Arial"/>
              </a:rPr>
              <a:t>-</a:t>
            </a:r>
            <a:endParaRPr sz="1850">
              <a:latin typeface="Arial"/>
              <a:cs typeface="Arial"/>
            </a:endParaRPr>
          </a:p>
          <a:p>
            <a:pPr marL="26034">
              <a:lnSpc>
                <a:spcPts val="2940"/>
              </a:lnSpc>
            </a:pPr>
            <a:r>
              <a:rPr sz="1800" spc="-1335">
                <a:solidFill>
                  <a:srgbClr val="CCAA8C"/>
                </a:solidFill>
                <a:latin typeface="Arial"/>
                <a:cs typeface="Arial"/>
              </a:rPr>
              <a:t>✓</a:t>
            </a:r>
            <a:r>
              <a:rPr sz="4650" spc="-772" baseline="-32258">
                <a:solidFill>
                  <a:srgbClr val="CCAA8C"/>
                </a:solidFill>
                <a:latin typeface="Arial"/>
                <a:cs typeface="Arial"/>
              </a:rPr>
              <a:t>□</a:t>
            </a:r>
            <a:r>
              <a:rPr sz="1800" spc="-60">
                <a:solidFill>
                  <a:srgbClr val="CCAA8C"/>
                </a:solidFill>
                <a:latin typeface="Arial"/>
                <a:cs typeface="Arial"/>
              </a:rPr>
              <a:t>-</a:t>
            </a:r>
            <a:r>
              <a:rPr sz="4650" spc="-1462" baseline="-32258">
                <a:solidFill>
                  <a:srgbClr val="CCAA8C"/>
                </a:solidFill>
                <a:latin typeface="Arial"/>
                <a:cs typeface="Arial"/>
              </a:rPr>
              <a:t>-</a:t>
            </a:r>
            <a:r>
              <a:rPr sz="1800">
                <a:solidFill>
                  <a:srgbClr val="CCAA8C"/>
                </a:solidFill>
                <a:latin typeface="Arial"/>
                <a:cs typeface="Arial"/>
              </a:rPr>
              <a:t>-</a:t>
            </a:r>
            <a:r>
              <a:rPr sz="1800" spc="-85">
                <a:solidFill>
                  <a:srgbClr val="CCAA8C"/>
                </a:solidFill>
                <a:latin typeface="Arial"/>
                <a:cs typeface="Arial"/>
              </a:rPr>
              <a:t> </a:t>
            </a:r>
            <a:r>
              <a:rPr sz="4650" spc="-247" baseline="-32258">
                <a:solidFill>
                  <a:srgbClr val="CCAA8C"/>
                </a:solidFill>
                <a:latin typeface="Arial"/>
                <a:cs typeface="Arial"/>
              </a:rPr>
              <a:t>-</a:t>
            </a:r>
            <a:endParaRPr sz="4650" baseline="-32258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3716457" y="3674765"/>
            <a:ext cx="504825" cy="4775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2950">
                <a:solidFill>
                  <a:srgbClr val="B5B399"/>
                </a:solidFill>
                <a:latin typeface="Arial"/>
                <a:cs typeface="Arial"/>
              </a:rPr>
              <a:t>□-</a:t>
            </a:r>
            <a:r>
              <a:rPr sz="2950" spc="-50">
                <a:solidFill>
                  <a:srgbClr val="B5B399"/>
                </a:solidFill>
                <a:latin typeface="Arial"/>
                <a:cs typeface="Arial"/>
              </a:rPr>
              <a:t>-</a:t>
            </a:r>
            <a:endParaRPr sz="29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715097" y="3898173"/>
            <a:ext cx="529590" cy="500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3100">
                <a:solidFill>
                  <a:srgbClr val="B5B399"/>
                </a:solidFill>
                <a:latin typeface="Arial"/>
                <a:cs typeface="Arial"/>
              </a:rPr>
              <a:t>□-</a:t>
            </a:r>
            <a:r>
              <a:rPr sz="3100" spc="-50">
                <a:solidFill>
                  <a:srgbClr val="B5B399"/>
                </a:solidFill>
                <a:latin typeface="Arial"/>
                <a:cs typeface="Arial"/>
              </a:rPr>
              <a:t>-</a:t>
            </a:r>
            <a:endParaRPr sz="31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3716457" y="4159878"/>
            <a:ext cx="504825" cy="47752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2950">
                <a:solidFill>
                  <a:srgbClr val="B5B399"/>
                </a:solidFill>
                <a:latin typeface="Arial"/>
                <a:cs typeface="Arial"/>
              </a:rPr>
              <a:t>□-</a:t>
            </a:r>
            <a:r>
              <a:rPr sz="2950" spc="-50">
                <a:solidFill>
                  <a:srgbClr val="B5B399"/>
                </a:solidFill>
                <a:latin typeface="Arial"/>
                <a:cs typeface="Arial"/>
              </a:rPr>
              <a:t>-</a:t>
            </a:r>
            <a:endParaRPr sz="295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947698" y="5123722"/>
            <a:ext cx="4492625" cy="19685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R="33020" algn="ctr">
              <a:lnSpc>
                <a:spcPct val="100000"/>
              </a:lnSpc>
              <a:spcBef>
                <a:spcPts val="110"/>
              </a:spcBef>
            </a:pPr>
            <a:r>
              <a:rPr sz="2500" b="1" spc="-80">
                <a:solidFill>
                  <a:srgbClr val="0E2D4B"/>
                </a:solidFill>
                <a:latin typeface="Arial"/>
                <a:cs typeface="Arial"/>
              </a:rPr>
              <a:t>Hard</a:t>
            </a:r>
            <a:r>
              <a:rPr sz="2500" b="1" spc="-175">
                <a:solidFill>
                  <a:srgbClr val="0E2D4B"/>
                </a:solidFill>
                <a:latin typeface="Arial"/>
                <a:cs typeface="Arial"/>
              </a:rPr>
              <a:t> </a:t>
            </a:r>
            <a:r>
              <a:rPr sz="2500" b="1" spc="-95">
                <a:solidFill>
                  <a:srgbClr val="0E2D4B"/>
                </a:solidFill>
                <a:latin typeface="Arial"/>
                <a:cs typeface="Arial"/>
              </a:rPr>
              <a:t>Skill</a:t>
            </a:r>
            <a:r>
              <a:rPr sz="2500" b="1" spc="-200">
                <a:solidFill>
                  <a:srgbClr val="0E2D4B"/>
                </a:solidFill>
                <a:latin typeface="Arial"/>
                <a:cs typeface="Arial"/>
              </a:rPr>
              <a:t> </a:t>
            </a:r>
            <a:r>
              <a:rPr sz="2500" b="1" spc="-10">
                <a:solidFill>
                  <a:srgbClr val="0E2D4B"/>
                </a:solidFill>
                <a:latin typeface="Arial"/>
                <a:cs typeface="Arial"/>
              </a:rPr>
              <a:t>Verification</a:t>
            </a:r>
            <a:endParaRPr sz="2500">
              <a:latin typeface="Arial"/>
              <a:cs typeface="Arial"/>
            </a:endParaRPr>
          </a:p>
          <a:p>
            <a:pPr marL="12700" marR="5080" indent="12700">
              <a:lnSpc>
                <a:spcPct val="101099"/>
              </a:lnSpc>
              <a:spcBef>
                <a:spcPts val="2100"/>
              </a:spcBef>
            </a:pPr>
            <a:r>
              <a:rPr sz="2100" spc="-140">
                <a:solidFill>
                  <a:srgbClr val="282828"/>
                </a:solidFill>
                <a:latin typeface="Arial"/>
                <a:cs typeface="Arial"/>
              </a:rPr>
              <a:t>A</a:t>
            </a:r>
            <a:r>
              <a:rPr sz="2100" spc="-21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35">
                <a:solidFill>
                  <a:srgbClr val="282828"/>
                </a:solidFill>
                <a:latin typeface="Arial"/>
                <a:cs typeface="Arial"/>
              </a:rPr>
              <a:t>direct,</a:t>
            </a:r>
            <a:r>
              <a:rPr sz="2100" spc="-17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85">
                <a:solidFill>
                  <a:srgbClr val="282828"/>
                </a:solidFill>
                <a:latin typeface="Arial"/>
                <a:cs typeface="Arial"/>
              </a:rPr>
              <a:t>binary</a:t>
            </a:r>
            <a:r>
              <a:rPr sz="2100" spc="-2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70">
                <a:solidFill>
                  <a:srgbClr val="282828"/>
                </a:solidFill>
                <a:latin typeface="Arial"/>
                <a:cs typeface="Arial"/>
              </a:rPr>
              <a:t>check</a:t>
            </a:r>
            <a:r>
              <a:rPr sz="2100" spc="-11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50">
                <a:solidFill>
                  <a:srgbClr val="282828"/>
                </a:solidFill>
                <a:latin typeface="Arial"/>
                <a:cs typeface="Arial"/>
              </a:rPr>
              <a:t>of</a:t>
            </a:r>
            <a:r>
              <a:rPr sz="2100" spc="-19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80">
                <a:solidFill>
                  <a:srgbClr val="282828"/>
                </a:solidFill>
                <a:latin typeface="Arial"/>
                <a:cs typeface="Arial"/>
              </a:rPr>
              <a:t>required</a:t>
            </a:r>
            <a:r>
              <a:rPr sz="2100" spc="2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70">
                <a:solidFill>
                  <a:srgbClr val="282828"/>
                </a:solidFill>
                <a:latin typeface="Arial"/>
                <a:cs typeface="Arial"/>
              </a:rPr>
              <a:t>skills.</a:t>
            </a:r>
            <a:r>
              <a:rPr sz="2100" spc="-22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25">
                <a:solidFill>
                  <a:srgbClr val="383838"/>
                </a:solidFill>
                <a:latin typeface="Arial"/>
                <a:cs typeface="Arial"/>
              </a:rPr>
              <a:t>It </a:t>
            </a:r>
            <a:r>
              <a:rPr sz="2100" spc="-70">
                <a:solidFill>
                  <a:srgbClr val="282828"/>
                </a:solidFill>
                <a:latin typeface="Arial"/>
                <a:cs typeface="Arial"/>
              </a:rPr>
              <a:t>calculates</a:t>
            </a:r>
            <a:r>
              <a:rPr sz="2100" spc="-1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30">
                <a:solidFill>
                  <a:srgbClr val="282828"/>
                </a:solidFill>
                <a:latin typeface="Arial"/>
                <a:cs typeface="Arial"/>
              </a:rPr>
              <a:t>the</a:t>
            </a:r>
            <a:r>
              <a:rPr sz="2100" spc="-16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65">
                <a:solidFill>
                  <a:srgbClr val="282828"/>
                </a:solidFill>
                <a:latin typeface="Arial"/>
                <a:cs typeface="Arial"/>
              </a:rPr>
              <a:t>simp</a:t>
            </a:r>
            <a:r>
              <a:rPr sz="2100" spc="-65">
                <a:solidFill>
                  <a:srgbClr val="030101"/>
                </a:solidFill>
                <a:latin typeface="Arial"/>
                <a:cs typeface="Arial"/>
              </a:rPr>
              <a:t>l</a:t>
            </a:r>
            <a:r>
              <a:rPr sz="2100" spc="-65">
                <a:solidFill>
                  <a:srgbClr val="282828"/>
                </a:solidFill>
                <a:latin typeface="Arial"/>
                <a:cs typeface="Arial"/>
              </a:rPr>
              <a:t>e</a:t>
            </a:r>
            <a:r>
              <a:rPr sz="2100" spc="-254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45">
                <a:solidFill>
                  <a:srgbClr val="282828"/>
                </a:solidFill>
                <a:latin typeface="Arial"/>
                <a:cs typeface="Arial"/>
              </a:rPr>
              <a:t>ratio</a:t>
            </a:r>
            <a:r>
              <a:rPr sz="2100" spc="-12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>
                <a:solidFill>
                  <a:srgbClr val="282828"/>
                </a:solidFill>
                <a:latin typeface="Arial"/>
                <a:cs typeface="Arial"/>
              </a:rPr>
              <a:t>of</a:t>
            </a:r>
            <a:r>
              <a:rPr sz="2100" spc="-21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10">
                <a:solidFill>
                  <a:srgbClr val="282828"/>
                </a:solidFill>
                <a:latin typeface="Arial"/>
                <a:cs typeface="Arial"/>
              </a:rPr>
              <a:t>matched </a:t>
            </a:r>
            <a:r>
              <a:rPr sz="2100" spc="-60">
                <a:solidFill>
                  <a:srgbClr val="282828"/>
                </a:solidFill>
                <a:latin typeface="Arial"/>
                <a:cs typeface="Arial"/>
              </a:rPr>
              <a:t>skills</a:t>
            </a:r>
            <a:r>
              <a:rPr sz="2100" spc="-5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>
                <a:solidFill>
                  <a:srgbClr val="282828"/>
                </a:solidFill>
                <a:latin typeface="Arial"/>
                <a:cs typeface="Arial"/>
              </a:rPr>
              <a:t>to</a:t>
            </a:r>
            <a:r>
              <a:rPr sz="2100" spc="-14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25">
                <a:solidFill>
                  <a:srgbClr val="282828"/>
                </a:solidFill>
                <a:latin typeface="Arial"/>
                <a:cs typeface="Arial"/>
              </a:rPr>
              <a:t>total</a:t>
            </a:r>
            <a:r>
              <a:rPr sz="2100" spc="-254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80">
                <a:solidFill>
                  <a:srgbClr val="282828"/>
                </a:solidFill>
                <a:latin typeface="Arial"/>
                <a:cs typeface="Arial"/>
              </a:rPr>
              <a:t>required</a:t>
            </a:r>
            <a:r>
              <a:rPr sz="2100" spc="4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60">
                <a:solidFill>
                  <a:srgbClr val="282828"/>
                </a:solidFill>
                <a:latin typeface="Arial"/>
                <a:cs typeface="Arial"/>
              </a:rPr>
              <a:t>skills</a:t>
            </a:r>
            <a:r>
              <a:rPr sz="2100" spc="-5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90">
                <a:solidFill>
                  <a:srgbClr val="282828"/>
                </a:solidFill>
                <a:latin typeface="Arial"/>
                <a:cs typeface="Arial"/>
              </a:rPr>
              <a:t>(e.g.,</a:t>
            </a:r>
            <a:r>
              <a:rPr sz="2100" spc="-19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20">
                <a:solidFill>
                  <a:srgbClr val="282828"/>
                </a:solidFill>
                <a:latin typeface="Arial"/>
                <a:cs typeface="Arial"/>
              </a:rPr>
              <a:t>Python, </a:t>
            </a:r>
            <a:r>
              <a:rPr sz="2100" spc="-165">
                <a:solidFill>
                  <a:srgbClr val="282828"/>
                </a:solidFill>
                <a:latin typeface="Arial"/>
                <a:cs typeface="Arial"/>
              </a:rPr>
              <a:t>SQL,</a:t>
            </a:r>
            <a:r>
              <a:rPr sz="2100" spc="-204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114">
                <a:solidFill>
                  <a:srgbClr val="282828"/>
                </a:solidFill>
                <a:latin typeface="Arial"/>
                <a:cs typeface="Arial"/>
              </a:rPr>
              <a:t>Docker</a:t>
            </a:r>
            <a:r>
              <a:rPr sz="2100" spc="-1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60">
                <a:solidFill>
                  <a:srgbClr val="282828"/>
                </a:solidFill>
                <a:latin typeface="Arial"/>
                <a:cs typeface="Arial"/>
              </a:rPr>
              <a:t>found</a:t>
            </a:r>
            <a:r>
              <a:rPr sz="210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1950" spc="75">
                <a:solidFill>
                  <a:srgbClr val="282828"/>
                </a:solidFill>
                <a:latin typeface="Arial"/>
                <a:cs typeface="Arial"/>
              </a:rPr>
              <a:t>=</a:t>
            </a:r>
            <a:r>
              <a:rPr sz="1950" spc="-13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85">
                <a:solidFill>
                  <a:srgbClr val="282828"/>
                </a:solidFill>
                <a:latin typeface="Arial"/>
                <a:cs typeface="Arial"/>
              </a:rPr>
              <a:t>3/10</a:t>
            </a:r>
            <a:r>
              <a:rPr sz="2100" spc="-22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10">
                <a:solidFill>
                  <a:srgbClr val="282828"/>
                </a:solidFill>
                <a:latin typeface="Arial"/>
                <a:cs typeface="Arial"/>
              </a:rPr>
              <a:t>required).</a:t>
            </a:r>
            <a:endParaRPr sz="21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940478" y="7396096"/>
            <a:ext cx="4283075" cy="666750"/>
          </a:xfrm>
          <a:prstGeom prst="rect">
            <a:avLst/>
          </a:prstGeom>
        </p:spPr>
        <p:txBody>
          <a:bodyPr vert="horz" wrap="square" lIns="0" tIns="13970" rIns="0" bIns="0" rtlCol="0" anchor="t">
            <a:spAutoFit/>
          </a:bodyPr>
          <a:lstStyle/>
          <a:p>
            <a:pPr marL="22225" marR="5080" indent="-10160">
              <a:spcBef>
                <a:spcPts val="110"/>
              </a:spcBef>
            </a:pPr>
            <a:r>
              <a:rPr sz="2100" b="1" spc="-140">
                <a:solidFill>
                  <a:srgbClr val="0E2D4B"/>
                </a:solidFill>
                <a:latin typeface="Arial"/>
                <a:cs typeface="Arial"/>
              </a:rPr>
              <a:t>Be</a:t>
            </a:r>
            <a:r>
              <a:rPr sz="2100" b="1" spc="-140">
                <a:solidFill>
                  <a:srgbClr val="314452"/>
                </a:solidFill>
                <a:latin typeface="Arial"/>
                <a:cs typeface="Arial"/>
              </a:rPr>
              <a:t>s</a:t>
            </a:r>
            <a:r>
              <a:rPr sz="2100" b="1" spc="-140">
                <a:solidFill>
                  <a:srgbClr val="0E2D4B"/>
                </a:solidFill>
                <a:latin typeface="Arial"/>
                <a:cs typeface="Arial"/>
              </a:rPr>
              <a:t>t</a:t>
            </a:r>
            <a:r>
              <a:rPr sz="2100" b="1" spc="-200">
                <a:solidFill>
                  <a:srgbClr val="0E2D4B"/>
                </a:solidFill>
                <a:latin typeface="Arial"/>
                <a:cs typeface="Arial"/>
              </a:rPr>
              <a:t> </a:t>
            </a:r>
            <a:r>
              <a:rPr sz="2100" b="1" spc="-85">
                <a:solidFill>
                  <a:srgbClr val="0E2D4B"/>
                </a:solidFill>
                <a:latin typeface="Arial"/>
                <a:cs typeface="Arial"/>
              </a:rPr>
              <a:t>F</a:t>
            </a:r>
            <a:r>
              <a:rPr sz="2100" b="1" spc="-85">
                <a:solidFill>
                  <a:srgbClr val="314452"/>
                </a:solidFill>
                <a:latin typeface="Arial"/>
                <a:cs typeface="Arial"/>
              </a:rPr>
              <a:t>o</a:t>
            </a:r>
            <a:r>
              <a:rPr sz="2100" b="1" spc="-85">
                <a:solidFill>
                  <a:srgbClr val="0E2D4B"/>
                </a:solidFill>
                <a:latin typeface="Arial"/>
                <a:cs typeface="Arial"/>
              </a:rPr>
              <a:t>r</a:t>
            </a:r>
            <a:r>
              <a:rPr sz="2100" b="1" spc="-85">
                <a:solidFill>
                  <a:srgbClr val="314452"/>
                </a:solidFill>
                <a:latin typeface="Arial"/>
                <a:cs typeface="Arial"/>
              </a:rPr>
              <a:t>:</a:t>
            </a:r>
            <a:r>
              <a:rPr lang="en-US" sz="2100" b="1" spc="-85">
                <a:solidFill>
                  <a:srgbClr val="314452"/>
                </a:solidFill>
                <a:latin typeface="Arial"/>
                <a:cs typeface="Arial"/>
              </a:rPr>
              <a:t> </a:t>
            </a:r>
            <a:r>
              <a:rPr sz="2100" spc="-85">
                <a:solidFill>
                  <a:srgbClr val="282828"/>
                </a:solidFill>
                <a:latin typeface="Arial"/>
                <a:cs typeface="Arial"/>
              </a:rPr>
              <a:t>Confirming</a:t>
            </a:r>
            <a:r>
              <a:rPr sz="2100" spc="-125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90">
                <a:solidFill>
                  <a:srgbClr val="282828"/>
                </a:solidFill>
                <a:latin typeface="Arial"/>
                <a:cs typeface="Arial"/>
              </a:rPr>
              <a:t>baseline</a:t>
            </a:r>
            <a:r>
              <a:rPr sz="2100" spc="40">
                <a:solidFill>
                  <a:srgbClr val="282828"/>
                </a:solidFill>
                <a:latin typeface="Arial"/>
                <a:cs typeface="Arial"/>
              </a:rPr>
              <a:t> </a:t>
            </a:r>
            <a:r>
              <a:rPr sz="2100" spc="-45">
                <a:solidFill>
                  <a:srgbClr val="282828"/>
                </a:solidFill>
                <a:latin typeface="Arial"/>
                <a:cs typeface="Arial"/>
              </a:rPr>
              <a:t>technical </a:t>
            </a:r>
            <a:r>
              <a:rPr sz="2100" spc="-10">
                <a:solidFill>
                  <a:srgbClr val="282828"/>
                </a:solidFill>
                <a:latin typeface="Arial"/>
                <a:cs typeface="Arial"/>
              </a:rPr>
              <a:t>qualifications.</a:t>
            </a:r>
            <a:endParaRPr sz="2100">
              <a:latin typeface="Arial"/>
              <a:cs typeface="Arial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4AB90FC-6691-CD7F-8606-7B03BE1A1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719" y="3036062"/>
            <a:ext cx="1824397" cy="167236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77072" rIns="0" bIns="0" rtlCol="0">
            <a:spAutoFit/>
          </a:bodyPr>
          <a:lstStyle/>
          <a:p>
            <a:pPr marL="290195">
              <a:lnSpc>
                <a:spcPct val="100000"/>
              </a:lnSpc>
              <a:spcBef>
                <a:spcPts val="120"/>
              </a:spcBef>
            </a:pPr>
            <a:r>
              <a:rPr sz="4200" spc="75">
                <a:solidFill>
                  <a:srgbClr val="0A3459"/>
                </a:solidFill>
              </a:rPr>
              <a:t>Calibrating</a:t>
            </a:r>
            <a:r>
              <a:rPr sz="4200" spc="10">
                <a:solidFill>
                  <a:srgbClr val="0A3459"/>
                </a:solidFill>
              </a:rPr>
              <a:t> </a:t>
            </a:r>
            <a:r>
              <a:rPr sz="4200" spc="204">
                <a:solidFill>
                  <a:srgbClr val="0A3459"/>
                </a:solidFill>
              </a:rPr>
              <a:t>the</a:t>
            </a:r>
            <a:r>
              <a:rPr sz="4200" spc="-265">
                <a:solidFill>
                  <a:srgbClr val="0A3459"/>
                </a:solidFill>
              </a:rPr>
              <a:t> </a:t>
            </a:r>
            <a:r>
              <a:rPr sz="4200" spc="65">
                <a:solidFill>
                  <a:srgbClr val="0A3459"/>
                </a:solidFill>
              </a:rPr>
              <a:t>Score:</a:t>
            </a:r>
            <a:r>
              <a:rPr sz="4200" spc="-275">
                <a:solidFill>
                  <a:srgbClr val="0A3459"/>
                </a:solidFill>
              </a:rPr>
              <a:t> </a:t>
            </a:r>
            <a:r>
              <a:rPr sz="4200">
                <a:solidFill>
                  <a:srgbClr val="0A3459"/>
                </a:solidFill>
              </a:rPr>
              <a:t>From</a:t>
            </a:r>
            <a:r>
              <a:rPr sz="4200" spc="-254">
                <a:solidFill>
                  <a:srgbClr val="0A3459"/>
                </a:solidFill>
              </a:rPr>
              <a:t> </a:t>
            </a:r>
            <a:r>
              <a:rPr sz="4200" spc="80">
                <a:solidFill>
                  <a:srgbClr val="0A3459"/>
                </a:solidFill>
              </a:rPr>
              <a:t>Raw</a:t>
            </a:r>
            <a:r>
              <a:rPr sz="4200" spc="-140">
                <a:solidFill>
                  <a:srgbClr val="0A3459"/>
                </a:solidFill>
              </a:rPr>
              <a:t> </a:t>
            </a:r>
            <a:r>
              <a:rPr sz="4200" spc="155">
                <a:solidFill>
                  <a:srgbClr val="0A3459"/>
                </a:solidFill>
              </a:rPr>
              <a:t>Data</a:t>
            </a:r>
            <a:r>
              <a:rPr sz="4200" spc="-145">
                <a:solidFill>
                  <a:srgbClr val="0A3459"/>
                </a:solidFill>
              </a:rPr>
              <a:t> </a:t>
            </a:r>
            <a:r>
              <a:rPr sz="4200" spc="195">
                <a:solidFill>
                  <a:srgbClr val="0A3459"/>
                </a:solidFill>
              </a:rPr>
              <a:t>to</a:t>
            </a:r>
            <a:r>
              <a:rPr sz="4200" spc="-245">
                <a:solidFill>
                  <a:srgbClr val="0A3459"/>
                </a:solidFill>
              </a:rPr>
              <a:t> </a:t>
            </a:r>
            <a:r>
              <a:rPr sz="4200" spc="80">
                <a:solidFill>
                  <a:srgbClr val="0A3459"/>
                </a:solidFill>
              </a:rPr>
              <a:t>Actionable</a:t>
            </a:r>
            <a:r>
              <a:rPr sz="4200" spc="-55">
                <a:solidFill>
                  <a:srgbClr val="0A3459"/>
                </a:solidFill>
              </a:rPr>
              <a:t> </a:t>
            </a:r>
            <a:r>
              <a:rPr sz="4200" spc="65">
                <a:solidFill>
                  <a:srgbClr val="0A3459"/>
                </a:solidFill>
              </a:rPr>
              <a:t>Insight</a:t>
            </a:r>
            <a:endParaRPr sz="4200"/>
          </a:p>
        </p:txBody>
      </p:sp>
      <p:sp>
        <p:nvSpPr>
          <p:cNvPr id="12" name="object 12"/>
          <p:cNvSpPr txBox="1"/>
          <p:nvPr/>
        </p:nvSpPr>
        <p:spPr>
          <a:xfrm>
            <a:off x="889201" y="2489728"/>
            <a:ext cx="4061460" cy="5467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400" b="1">
                <a:solidFill>
                  <a:srgbClr val="0A3459"/>
                </a:solidFill>
                <a:latin typeface="Arial"/>
                <a:cs typeface="Arial"/>
              </a:rPr>
              <a:t>Score</a:t>
            </a:r>
            <a:r>
              <a:rPr sz="3400" b="1" spc="55">
                <a:solidFill>
                  <a:srgbClr val="0A3459"/>
                </a:solidFill>
                <a:latin typeface="Arial"/>
                <a:cs typeface="Arial"/>
              </a:rPr>
              <a:t> Refinements</a:t>
            </a:r>
            <a:endParaRPr sz="3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29708" y="2525060"/>
            <a:ext cx="5112385" cy="5467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3400" b="1" spc="150">
                <a:solidFill>
                  <a:srgbClr val="0A3459"/>
                </a:solidFill>
                <a:latin typeface="Arial"/>
                <a:cs typeface="Arial"/>
              </a:rPr>
              <a:t>Match</a:t>
            </a:r>
            <a:r>
              <a:rPr sz="3400" b="1" spc="-30">
                <a:solidFill>
                  <a:srgbClr val="0A3459"/>
                </a:solidFill>
                <a:latin typeface="Arial"/>
                <a:cs typeface="Arial"/>
              </a:rPr>
              <a:t> </a:t>
            </a:r>
            <a:r>
              <a:rPr sz="3400" b="1">
                <a:solidFill>
                  <a:srgbClr val="0A3459"/>
                </a:solidFill>
                <a:latin typeface="Arial"/>
                <a:cs typeface="Arial"/>
              </a:rPr>
              <a:t>Level</a:t>
            </a:r>
            <a:r>
              <a:rPr sz="3400" b="1" spc="-75">
                <a:solidFill>
                  <a:srgbClr val="0A3459"/>
                </a:solidFill>
                <a:latin typeface="Arial"/>
                <a:cs typeface="Arial"/>
              </a:rPr>
              <a:t> </a:t>
            </a:r>
            <a:r>
              <a:rPr sz="3400" b="1" spc="-10">
                <a:solidFill>
                  <a:srgbClr val="0A3459"/>
                </a:solidFill>
                <a:latin typeface="Arial"/>
                <a:cs typeface="Arial"/>
              </a:rPr>
              <a:t>Thresholds</a:t>
            </a:r>
            <a:endParaRPr sz="3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9947" y="3398596"/>
            <a:ext cx="6532880" cy="1615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5250"/>
              </a:lnSpc>
              <a:tabLst>
                <a:tab pos="694690" algn="l"/>
              </a:tabLst>
            </a:pPr>
            <a:r>
              <a:rPr sz="4750">
                <a:solidFill>
                  <a:srgbClr val="283F52"/>
                </a:solidFill>
                <a:latin typeface="Arial"/>
                <a:cs typeface="Arial"/>
              </a:rPr>
              <a:t>	</a:t>
            </a:r>
            <a:r>
              <a:rPr sz="2450" b="1" spc="-40">
                <a:solidFill>
                  <a:srgbClr val="010101"/>
                </a:solidFill>
                <a:latin typeface="Arial"/>
                <a:cs typeface="Arial"/>
              </a:rPr>
              <a:t>Experience</a:t>
            </a:r>
            <a:r>
              <a:rPr sz="2450" b="1" spc="-10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sz="2450" b="1" spc="-10">
                <a:solidFill>
                  <a:srgbClr val="010101"/>
                </a:solidFill>
                <a:latin typeface="Arial"/>
                <a:cs typeface="Arial"/>
              </a:rPr>
              <a:t>Bonu</a:t>
            </a:r>
            <a:r>
              <a:rPr sz="2450" b="1" spc="-10">
                <a:solidFill>
                  <a:srgbClr val="1C1A18"/>
                </a:solidFill>
                <a:latin typeface="Arial"/>
                <a:cs typeface="Arial"/>
              </a:rPr>
              <a:t>s</a:t>
            </a:r>
            <a:endParaRPr sz="2450">
              <a:latin typeface="Arial"/>
              <a:cs typeface="Arial"/>
            </a:endParaRPr>
          </a:p>
          <a:p>
            <a:pPr marL="708025" marR="5080" indent="-7620">
              <a:lnSpc>
                <a:spcPct val="117600"/>
              </a:lnSpc>
              <a:spcBef>
                <a:spcPts val="725"/>
              </a:spcBef>
            </a:pPr>
            <a:r>
              <a:rPr sz="2350">
                <a:solidFill>
                  <a:srgbClr val="1C1A18"/>
                </a:solidFill>
                <a:latin typeface="Arial"/>
                <a:cs typeface="Arial"/>
              </a:rPr>
              <a:t>We</a:t>
            </a:r>
            <a:r>
              <a:rPr sz="2350" spc="140">
                <a:solidFill>
                  <a:srgbClr val="1C1A18"/>
                </a:solidFill>
                <a:latin typeface="Arial"/>
                <a:cs typeface="Arial"/>
              </a:rPr>
              <a:t> </a:t>
            </a:r>
            <a:r>
              <a:rPr sz="2350">
                <a:solidFill>
                  <a:srgbClr val="1C1A18"/>
                </a:solidFill>
                <a:latin typeface="Arial"/>
                <a:cs typeface="Arial"/>
              </a:rPr>
              <a:t>reward</a:t>
            </a:r>
            <a:r>
              <a:rPr sz="2350" spc="180">
                <a:solidFill>
                  <a:srgbClr val="1C1A18"/>
                </a:solidFill>
                <a:latin typeface="Arial"/>
                <a:cs typeface="Arial"/>
              </a:rPr>
              <a:t> </a:t>
            </a:r>
            <a:r>
              <a:rPr sz="2350">
                <a:solidFill>
                  <a:srgbClr val="1C1A18"/>
                </a:solidFill>
                <a:latin typeface="Arial"/>
                <a:cs typeface="Arial"/>
              </a:rPr>
              <a:t>verif</a:t>
            </a:r>
            <a:r>
              <a:rPr sz="2350">
                <a:solidFill>
                  <a:srgbClr val="010101"/>
                </a:solidFill>
                <a:latin typeface="Arial"/>
                <a:cs typeface="Arial"/>
              </a:rPr>
              <a:t>i</a:t>
            </a:r>
            <a:r>
              <a:rPr sz="2350">
                <a:solidFill>
                  <a:srgbClr val="1C1A18"/>
                </a:solidFill>
                <a:latin typeface="Arial"/>
                <a:cs typeface="Arial"/>
              </a:rPr>
              <a:t>ed</a:t>
            </a:r>
            <a:r>
              <a:rPr sz="2350" spc="165">
                <a:solidFill>
                  <a:srgbClr val="1C1A18"/>
                </a:solidFill>
                <a:latin typeface="Arial"/>
                <a:cs typeface="Arial"/>
              </a:rPr>
              <a:t> </a:t>
            </a:r>
            <a:r>
              <a:rPr sz="2350">
                <a:solidFill>
                  <a:srgbClr val="1C1A18"/>
                </a:solidFill>
                <a:latin typeface="Arial"/>
                <a:cs typeface="Arial"/>
              </a:rPr>
              <a:t>experie</a:t>
            </a:r>
            <a:r>
              <a:rPr sz="235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350">
                <a:solidFill>
                  <a:srgbClr val="1C1A18"/>
                </a:solidFill>
                <a:latin typeface="Arial"/>
                <a:cs typeface="Arial"/>
              </a:rPr>
              <a:t>ce</a:t>
            </a:r>
            <a:r>
              <a:rPr sz="2350" spc="210">
                <a:solidFill>
                  <a:srgbClr val="1C1A18"/>
                </a:solidFill>
                <a:latin typeface="Arial"/>
                <a:cs typeface="Arial"/>
              </a:rPr>
              <a:t> </a:t>
            </a:r>
            <a:r>
              <a:rPr sz="2350">
                <a:solidFill>
                  <a:srgbClr val="1C1A18"/>
                </a:solidFill>
                <a:latin typeface="Arial"/>
                <a:cs typeface="Arial"/>
              </a:rPr>
              <a:t>to</a:t>
            </a:r>
            <a:r>
              <a:rPr sz="2350" spc="290">
                <a:solidFill>
                  <a:srgbClr val="1C1A18"/>
                </a:solidFill>
                <a:latin typeface="Arial"/>
                <a:cs typeface="Arial"/>
              </a:rPr>
              <a:t> </a:t>
            </a:r>
            <a:r>
              <a:rPr sz="2350" spc="-10">
                <a:solidFill>
                  <a:srgbClr val="1C1A18"/>
                </a:solidFill>
                <a:latin typeface="Arial"/>
                <a:cs typeface="Arial"/>
              </a:rPr>
              <a:t>prioritize </a:t>
            </a:r>
            <a:r>
              <a:rPr sz="2350">
                <a:solidFill>
                  <a:srgbClr val="1C1A18"/>
                </a:solidFill>
                <a:latin typeface="Arial"/>
                <a:cs typeface="Arial"/>
              </a:rPr>
              <a:t>seaso</a:t>
            </a:r>
            <a:r>
              <a:rPr sz="2350">
                <a:solidFill>
                  <a:srgbClr val="010101"/>
                </a:solidFill>
                <a:latin typeface="Arial"/>
                <a:cs typeface="Arial"/>
              </a:rPr>
              <a:t>n</a:t>
            </a:r>
            <a:r>
              <a:rPr sz="2350">
                <a:solidFill>
                  <a:srgbClr val="1C1A18"/>
                </a:solidFill>
                <a:latin typeface="Arial"/>
                <a:cs typeface="Arial"/>
              </a:rPr>
              <a:t>ed</a:t>
            </a:r>
            <a:r>
              <a:rPr sz="2350" spc="130">
                <a:solidFill>
                  <a:srgbClr val="1C1A18"/>
                </a:solidFill>
                <a:latin typeface="Arial"/>
                <a:cs typeface="Arial"/>
              </a:rPr>
              <a:t> </a:t>
            </a:r>
            <a:r>
              <a:rPr sz="2350" spc="-10">
                <a:solidFill>
                  <a:srgbClr val="1C1A18"/>
                </a:solidFill>
                <a:latin typeface="Arial"/>
                <a:cs typeface="Arial"/>
              </a:rPr>
              <a:t>candidates</a:t>
            </a:r>
            <a:r>
              <a:rPr sz="2350" spc="-10">
                <a:solidFill>
                  <a:srgbClr val="010101"/>
                </a:solidFill>
                <a:latin typeface="Arial"/>
                <a:cs typeface="Arial"/>
              </a:rPr>
              <a:t>.</a:t>
            </a:r>
            <a:endParaRPr sz="2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82108" y="7117457"/>
            <a:ext cx="6529705" cy="181546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PH" sz="2450" b="1" spc="-35">
                <a:solidFill>
                  <a:srgbClr val="010101"/>
                </a:solidFill>
                <a:latin typeface="Arial"/>
                <a:cs typeface="Arial"/>
              </a:rPr>
              <a:t>Repetition</a:t>
            </a:r>
            <a:r>
              <a:rPr lang="en-PH" sz="2450" b="1" spc="-17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lang="en-PH" sz="2450" b="1" spc="-10">
                <a:solidFill>
                  <a:srgbClr val="010101"/>
                </a:solidFill>
                <a:latin typeface="Arial"/>
                <a:cs typeface="Arial"/>
              </a:rPr>
              <a:t>Penalty</a:t>
            </a:r>
            <a:r>
              <a:rPr lang="en-PH" sz="2450" b="1" spc="-15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lang="en-PH" sz="2450" b="1">
                <a:solidFill>
                  <a:srgbClr val="010101"/>
                </a:solidFill>
                <a:latin typeface="Arial"/>
                <a:cs typeface="Arial"/>
              </a:rPr>
              <a:t>(Multiplier</a:t>
            </a:r>
            <a:r>
              <a:rPr lang="en-PH" sz="2450" b="1">
                <a:solidFill>
                  <a:srgbClr val="1C1A18"/>
                </a:solidFill>
                <a:latin typeface="Arial"/>
                <a:cs typeface="Arial"/>
              </a:rPr>
              <a:t>:</a:t>
            </a:r>
            <a:r>
              <a:rPr lang="en-PH" sz="2450" b="1" spc="-355">
                <a:solidFill>
                  <a:srgbClr val="1C1A18"/>
                </a:solidFill>
                <a:latin typeface="Arial"/>
                <a:cs typeface="Arial"/>
              </a:rPr>
              <a:t> </a:t>
            </a:r>
            <a:r>
              <a:rPr lang="en-PH" sz="2450" b="1" spc="60">
                <a:solidFill>
                  <a:srgbClr val="010101"/>
                </a:solidFill>
                <a:latin typeface="Arial"/>
                <a:cs typeface="Arial"/>
              </a:rPr>
              <a:t>0</a:t>
            </a:r>
            <a:r>
              <a:rPr lang="en-PH" sz="2450" b="1" spc="60">
                <a:solidFill>
                  <a:srgbClr val="1C1A18"/>
                </a:solidFill>
                <a:latin typeface="Arial"/>
                <a:cs typeface="Arial"/>
              </a:rPr>
              <a:t>.</a:t>
            </a:r>
            <a:r>
              <a:rPr lang="en-PH" sz="2450" b="1" spc="60">
                <a:solidFill>
                  <a:srgbClr val="010101"/>
                </a:solidFill>
                <a:latin typeface="Arial"/>
                <a:cs typeface="Arial"/>
              </a:rPr>
              <a:t>5x</a:t>
            </a:r>
            <a:r>
              <a:rPr lang="en-PH" sz="2450" b="1" spc="-215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lang="en-PH" sz="2450" b="1">
                <a:solidFill>
                  <a:srgbClr val="010101"/>
                </a:solidFill>
                <a:latin typeface="Arial"/>
                <a:cs typeface="Arial"/>
              </a:rPr>
              <a:t>-</a:t>
            </a:r>
            <a:r>
              <a:rPr lang="en-PH" sz="2450" b="1" spc="50">
                <a:solidFill>
                  <a:srgbClr val="010101"/>
                </a:solidFill>
                <a:latin typeface="Arial"/>
                <a:cs typeface="Arial"/>
              </a:rPr>
              <a:t> </a:t>
            </a:r>
            <a:r>
              <a:rPr lang="en-PH" sz="2450" b="1" spc="-10">
                <a:solidFill>
                  <a:srgbClr val="010101"/>
                </a:solidFill>
                <a:latin typeface="Arial"/>
                <a:cs typeface="Arial"/>
              </a:rPr>
              <a:t>1</a:t>
            </a:r>
            <a:r>
              <a:rPr lang="en-PH" sz="2450" b="1" spc="-10">
                <a:solidFill>
                  <a:srgbClr val="1C1A18"/>
                </a:solidFill>
                <a:latin typeface="Arial"/>
                <a:cs typeface="Arial"/>
              </a:rPr>
              <a:t>.</a:t>
            </a:r>
            <a:r>
              <a:rPr lang="en-PH" sz="2450" b="1" spc="-10">
                <a:solidFill>
                  <a:srgbClr val="010101"/>
                </a:solidFill>
                <a:latin typeface="Arial"/>
                <a:cs typeface="Arial"/>
              </a:rPr>
              <a:t>0x)</a:t>
            </a:r>
            <a:endParaRPr lang="en-PH" sz="2450">
              <a:latin typeface="Arial"/>
              <a:cs typeface="Arial"/>
            </a:endParaRPr>
          </a:p>
          <a:p>
            <a:pPr marL="21590" marR="5080" indent="-3175">
              <a:lnSpc>
                <a:spcPct val="115799"/>
              </a:lnSpc>
              <a:spcBef>
                <a:spcPts val="1340"/>
              </a:spcBef>
            </a:pPr>
            <a:r>
              <a:rPr lang="en-PH" sz="2350">
                <a:solidFill>
                  <a:srgbClr val="1C1A18"/>
                </a:solidFill>
                <a:latin typeface="Arial"/>
                <a:cs typeface="Arial"/>
              </a:rPr>
              <a:t>We</a:t>
            </a:r>
            <a:r>
              <a:rPr lang="en-PH" sz="2350" spc="-25">
                <a:solidFill>
                  <a:srgbClr val="1C1A18"/>
                </a:solidFill>
                <a:latin typeface="Arial"/>
                <a:cs typeface="Arial"/>
              </a:rPr>
              <a:t> </a:t>
            </a:r>
            <a:r>
              <a:rPr lang="en-PH" sz="2350" spc="80">
                <a:solidFill>
                  <a:srgbClr val="1C1A18"/>
                </a:solidFill>
                <a:latin typeface="Arial"/>
                <a:cs typeface="Arial"/>
              </a:rPr>
              <a:t>detect</a:t>
            </a:r>
            <a:r>
              <a:rPr lang="en-PH" sz="2350" spc="75">
                <a:solidFill>
                  <a:srgbClr val="1C1A18"/>
                </a:solidFill>
                <a:latin typeface="Arial"/>
                <a:cs typeface="Arial"/>
              </a:rPr>
              <a:t> </a:t>
            </a:r>
            <a:r>
              <a:rPr lang="en-PH" sz="2350">
                <a:solidFill>
                  <a:srgbClr val="1C1A18"/>
                </a:solidFill>
                <a:latin typeface="Arial"/>
                <a:cs typeface="Arial"/>
              </a:rPr>
              <a:t>and</a:t>
            </a:r>
            <a:r>
              <a:rPr lang="en-PH" sz="2350" spc="-70">
                <a:solidFill>
                  <a:srgbClr val="1C1A18"/>
                </a:solidFill>
                <a:latin typeface="Arial"/>
                <a:cs typeface="Arial"/>
              </a:rPr>
              <a:t> </a:t>
            </a:r>
            <a:r>
              <a:rPr lang="en-PH" sz="2350">
                <a:solidFill>
                  <a:srgbClr val="1C1A18"/>
                </a:solidFill>
                <a:latin typeface="Arial"/>
                <a:cs typeface="Arial"/>
              </a:rPr>
              <a:t>penalize</a:t>
            </a:r>
            <a:r>
              <a:rPr lang="en-PH" sz="2350" spc="-40">
                <a:solidFill>
                  <a:srgbClr val="1C1A18"/>
                </a:solidFill>
                <a:latin typeface="Arial"/>
                <a:cs typeface="Arial"/>
              </a:rPr>
              <a:t> </a:t>
            </a:r>
            <a:r>
              <a:rPr lang="en-PH" sz="2350" spc="45">
                <a:solidFill>
                  <a:srgbClr val="1C1A18"/>
                </a:solidFill>
                <a:latin typeface="Arial"/>
                <a:cs typeface="Arial"/>
              </a:rPr>
              <a:t>keywo</a:t>
            </a:r>
            <a:r>
              <a:rPr lang="en-PH" sz="2350" spc="45">
                <a:solidFill>
                  <a:srgbClr val="010101"/>
                </a:solidFill>
                <a:latin typeface="Arial"/>
                <a:cs typeface="Arial"/>
              </a:rPr>
              <a:t>r</a:t>
            </a:r>
            <a:r>
              <a:rPr lang="en-PH" sz="2350" spc="45">
                <a:solidFill>
                  <a:srgbClr val="1C1A18"/>
                </a:solidFill>
                <a:latin typeface="Arial"/>
                <a:cs typeface="Arial"/>
              </a:rPr>
              <a:t>d</a:t>
            </a:r>
            <a:r>
              <a:rPr lang="en-PH" sz="2350" spc="145">
                <a:solidFill>
                  <a:srgbClr val="1C1A18"/>
                </a:solidFill>
                <a:latin typeface="Arial"/>
                <a:cs typeface="Arial"/>
              </a:rPr>
              <a:t> </a:t>
            </a:r>
            <a:r>
              <a:rPr lang="en-PH" sz="2350" spc="75">
                <a:solidFill>
                  <a:srgbClr val="1C1A18"/>
                </a:solidFill>
                <a:latin typeface="Arial"/>
                <a:cs typeface="Arial"/>
              </a:rPr>
              <a:t>stuf</a:t>
            </a:r>
            <a:r>
              <a:rPr lang="en-PH" sz="2350" spc="75">
                <a:solidFill>
                  <a:srgbClr val="010101"/>
                </a:solidFill>
                <a:latin typeface="Arial"/>
                <a:cs typeface="Arial"/>
              </a:rPr>
              <a:t>f</a:t>
            </a:r>
            <a:r>
              <a:rPr lang="en-PH" sz="2350" spc="75">
                <a:solidFill>
                  <a:srgbClr val="1C1A18"/>
                </a:solidFill>
                <a:latin typeface="Arial"/>
                <a:cs typeface="Arial"/>
              </a:rPr>
              <a:t>ing</a:t>
            </a:r>
            <a:r>
              <a:rPr lang="en-PH" sz="2350" spc="60">
                <a:solidFill>
                  <a:srgbClr val="1C1A18"/>
                </a:solidFill>
                <a:latin typeface="Arial"/>
                <a:cs typeface="Arial"/>
              </a:rPr>
              <a:t> </a:t>
            </a:r>
            <a:r>
              <a:rPr lang="en-PH" sz="2350" spc="-10">
                <a:solidFill>
                  <a:srgbClr val="1C1A18"/>
                </a:solidFill>
                <a:latin typeface="Arial"/>
                <a:cs typeface="Arial"/>
              </a:rPr>
              <a:t>(e.g., </a:t>
            </a:r>
            <a:r>
              <a:rPr lang="en-PH" sz="2350">
                <a:solidFill>
                  <a:srgbClr val="2D2D2A"/>
                </a:solidFill>
                <a:latin typeface="Arial"/>
                <a:cs typeface="Arial"/>
              </a:rPr>
              <a:t>'</a:t>
            </a:r>
            <a:r>
              <a:rPr lang="en-PH" sz="2350">
                <a:solidFill>
                  <a:srgbClr val="010101"/>
                </a:solidFill>
                <a:latin typeface="Arial"/>
                <a:cs typeface="Arial"/>
              </a:rPr>
              <a:t>J</a:t>
            </a:r>
            <a:r>
              <a:rPr lang="en-PH" sz="2350">
                <a:solidFill>
                  <a:srgbClr val="1C1A18"/>
                </a:solidFill>
                <a:latin typeface="Arial"/>
                <a:cs typeface="Arial"/>
              </a:rPr>
              <a:t>ava'</a:t>
            </a:r>
            <a:r>
              <a:rPr lang="en-PH" sz="2350" spc="-60">
                <a:solidFill>
                  <a:srgbClr val="1C1A18"/>
                </a:solidFill>
                <a:latin typeface="Arial"/>
                <a:cs typeface="Arial"/>
              </a:rPr>
              <a:t> </a:t>
            </a:r>
            <a:r>
              <a:rPr lang="en-PH" sz="2350">
                <a:solidFill>
                  <a:srgbClr val="1C1A18"/>
                </a:solidFill>
                <a:latin typeface="Arial"/>
                <a:cs typeface="Arial"/>
              </a:rPr>
              <a:t>repeated</a:t>
            </a:r>
            <a:r>
              <a:rPr lang="en-PH" sz="2350" spc="195">
                <a:solidFill>
                  <a:srgbClr val="1C1A18"/>
                </a:solidFill>
                <a:latin typeface="Arial"/>
                <a:cs typeface="Arial"/>
              </a:rPr>
              <a:t> </a:t>
            </a:r>
            <a:r>
              <a:rPr lang="en-PH" sz="2350" spc="114">
                <a:solidFill>
                  <a:srgbClr val="1C1A18"/>
                </a:solidFill>
                <a:latin typeface="Arial"/>
                <a:cs typeface="Arial"/>
              </a:rPr>
              <a:t>50</a:t>
            </a:r>
            <a:r>
              <a:rPr lang="en-PH" sz="2350" spc="-80">
                <a:solidFill>
                  <a:srgbClr val="1C1A18"/>
                </a:solidFill>
                <a:latin typeface="Arial"/>
                <a:cs typeface="Arial"/>
              </a:rPr>
              <a:t> </a:t>
            </a:r>
            <a:r>
              <a:rPr lang="en-PH" sz="2350" spc="60">
                <a:solidFill>
                  <a:srgbClr val="010101"/>
                </a:solidFill>
                <a:latin typeface="Arial"/>
                <a:cs typeface="Arial"/>
              </a:rPr>
              <a:t>t</a:t>
            </a:r>
            <a:r>
              <a:rPr lang="en-PH" sz="2350" spc="60">
                <a:solidFill>
                  <a:srgbClr val="1C1A18"/>
                </a:solidFill>
                <a:latin typeface="Arial"/>
                <a:cs typeface="Arial"/>
              </a:rPr>
              <a:t>imes)</a:t>
            </a:r>
            <a:r>
              <a:rPr lang="en-PH" sz="2350" spc="55">
                <a:solidFill>
                  <a:srgbClr val="1C1A18"/>
                </a:solidFill>
                <a:latin typeface="Arial"/>
                <a:cs typeface="Arial"/>
              </a:rPr>
              <a:t> to</a:t>
            </a:r>
            <a:r>
              <a:rPr lang="en-PH" sz="2350" spc="150">
                <a:solidFill>
                  <a:srgbClr val="1C1A18"/>
                </a:solidFill>
                <a:latin typeface="Arial"/>
                <a:cs typeface="Arial"/>
              </a:rPr>
              <a:t> </a:t>
            </a:r>
            <a:r>
              <a:rPr lang="en-PH" sz="2350">
                <a:solidFill>
                  <a:srgbClr val="1C1A18"/>
                </a:solidFill>
                <a:latin typeface="Arial"/>
                <a:cs typeface="Arial"/>
              </a:rPr>
              <a:t>ensure</a:t>
            </a:r>
            <a:r>
              <a:rPr lang="en-PH" sz="2350" spc="150">
                <a:solidFill>
                  <a:srgbClr val="1C1A18"/>
                </a:solidFill>
                <a:latin typeface="Arial"/>
                <a:cs typeface="Arial"/>
              </a:rPr>
              <a:t> </a:t>
            </a:r>
            <a:r>
              <a:rPr lang="en-PH" sz="2350">
                <a:solidFill>
                  <a:srgbClr val="1C1A18"/>
                </a:solidFill>
                <a:latin typeface="Arial"/>
                <a:cs typeface="Arial"/>
              </a:rPr>
              <a:t>qua</a:t>
            </a:r>
            <a:r>
              <a:rPr lang="en-PH" sz="2350">
                <a:solidFill>
                  <a:srgbClr val="010101"/>
                </a:solidFill>
                <a:latin typeface="Arial"/>
                <a:cs typeface="Arial"/>
              </a:rPr>
              <a:t>li</a:t>
            </a:r>
            <a:r>
              <a:rPr lang="en-PH" sz="2350">
                <a:solidFill>
                  <a:srgbClr val="1C1A18"/>
                </a:solidFill>
                <a:latin typeface="Arial"/>
                <a:cs typeface="Arial"/>
              </a:rPr>
              <a:t>ty</a:t>
            </a:r>
            <a:r>
              <a:rPr lang="en-PH" sz="2350" spc="150">
                <a:solidFill>
                  <a:srgbClr val="1C1A18"/>
                </a:solidFill>
                <a:latin typeface="Arial"/>
                <a:cs typeface="Arial"/>
              </a:rPr>
              <a:t> </a:t>
            </a:r>
            <a:r>
              <a:rPr lang="en-PH" sz="2350" spc="-20">
                <a:solidFill>
                  <a:srgbClr val="1C1A18"/>
                </a:solidFill>
                <a:latin typeface="Arial"/>
                <a:cs typeface="Arial"/>
              </a:rPr>
              <a:t>over </a:t>
            </a:r>
            <a:r>
              <a:rPr lang="en-PH" sz="2350" spc="-10">
                <a:solidFill>
                  <a:srgbClr val="1C1A18"/>
                </a:solidFill>
                <a:latin typeface="Arial"/>
                <a:cs typeface="Arial"/>
              </a:rPr>
              <a:t>quantity.</a:t>
            </a:r>
            <a:endParaRPr lang="en-PH" sz="23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572562" y="5207641"/>
            <a:ext cx="2174875" cy="132778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350">
                <a:solidFill>
                  <a:srgbClr val="1C1A18"/>
                </a:solidFill>
                <a:latin typeface="Arial"/>
                <a:cs typeface="Arial"/>
              </a:rPr>
              <a:t>10+</a:t>
            </a:r>
            <a:r>
              <a:rPr sz="2350" spc="145">
                <a:solidFill>
                  <a:srgbClr val="1C1A18"/>
                </a:solidFill>
                <a:latin typeface="Arial"/>
                <a:cs typeface="Arial"/>
              </a:rPr>
              <a:t> </a:t>
            </a:r>
            <a:r>
              <a:rPr sz="2350">
                <a:solidFill>
                  <a:srgbClr val="1C1A18"/>
                </a:solidFill>
                <a:latin typeface="Arial"/>
                <a:cs typeface="Arial"/>
              </a:rPr>
              <a:t>years:</a:t>
            </a:r>
            <a:r>
              <a:rPr sz="2350" spc="45">
                <a:solidFill>
                  <a:srgbClr val="1C1A18"/>
                </a:solidFill>
                <a:latin typeface="Arial"/>
                <a:cs typeface="Arial"/>
              </a:rPr>
              <a:t> </a:t>
            </a:r>
            <a:r>
              <a:rPr sz="2450" b="1" spc="-25">
                <a:solidFill>
                  <a:srgbClr val="0A3459"/>
                </a:solidFill>
                <a:latin typeface="Arial"/>
                <a:cs typeface="Arial"/>
              </a:rPr>
              <a:t>+8%</a:t>
            </a:r>
            <a:endParaRPr sz="2450">
              <a:latin typeface="Arial"/>
              <a:cs typeface="Arial"/>
            </a:endParaRPr>
          </a:p>
          <a:p>
            <a:pPr marL="33020">
              <a:lnSpc>
                <a:spcPct val="100000"/>
              </a:lnSpc>
              <a:spcBef>
                <a:spcPts val="475"/>
              </a:spcBef>
              <a:tabLst>
                <a:tab pos="600075" algn="l"/>
              </a:tabLst>
            </a:pPr>
            <a:r>
              <a:rPr sz="2350" spc="-25">
                <a:solidFill>
                  <a:srgbClr val="1C1A18"/>
                </a:solidFill>
                <a:latin typeface="Arial"/>
                <a:cs typeface="Arial"/>
              </a:rPr>
              <a:t>6-</a:t>
            </a:r>
            <a:r>
              <a:rPr sz="2350" spc="-50">
                <a:solidFill>
                  <a:srgbClr val="1C1A18"/>
                </a:solidFill>
                <a:latin typeface="Arial"/>
                <a:cs typeface="Arial"/>
              </a:rPr>
              <a:t>9</a:t>
            </a:r>
            <a:r>
              <a:rPr sz="2350">
                <a:solidFill>
                  <a:srgbClr val="1C1A18"/>
                </a:solidFill>
                <a:latin typeface="Arial"/>
                <a:cs typeface="Arial"/>
              </a:rPr>
              <a:t>	years:</a:t>
            </a:r>
            <a:r>
              <a:rPr sz="2350" spc="165">
                <a:solidFill>
                  <a:srgbClr val="1C1A18"/>
                </a:solidFill>
                <a:latin typeface="Arial"/>
                <a:cs typeface="Arial"/>
              </a:rPr>
              <a:t> </a:t>
            </a:r>
            <a:r>
              <a:rPr sz="2450" b="1" spc="-25">
                <a:solidFill>
                  <a:srgbClr val="0A3459"/>
                </a:solidFill>
                <a:latin typeface="Arial"/>
                <a:cs typeface="Arial"/>
              </a:rPr>
              <a:t>+5%</a:t>
            </a:r>
            <a:endParaRPr sz="2450">
              <a:latin typeface="Arial"/>
              <a:cs typeface="Arial"/>
            </a:endParaRPr>
          </a:p>
          <a:p>
            <a:pPr marL="32384">
              <a:lnSpc>
                <a:spcPct val="100000"/>
              </a:lnSpc>
              <a:spcBef>
                <a:spcPts val="480"/>
              </a:spcBef>
              <a:tabLst>
                <a:tab pos="600075" algn="l"/>
              </a:tabLst>
            </a:pPr>
            <a:r>
              <a:rPr sz="2350" spc="-25">
                <a:solidFill>
                  <a:srgbClr val="1C1A18"/>
                </a:solidFill>
                <a:latin typeface="Arial"/>
                <a:cs typeface="Arial"/>
              </a:rPr>
              <a:t>3-</a:t>
            </a:r>
            <a:r>
              <a:rPr sz="2350" spc="-50">
                <a:solidFill>
                  <a:srgbClr val="1C1A18"/>
                </a:solidFill>
                <a:latin typeface="Arial"/>
                <a:cs typeface="Arial"/>
              </a:rPr>
              <a:t>5</a:t>
            </a:r>
            <a:r>
              <a:rPr sz="2350">
                <a:solidFill>
                  <a:srgbClr val="1C1A18"/>
                </a:solidFill>
                <a:latin typeface="Arial"/>
                <a:cs typeface="Arial"/>
              </a:rPr>
              <a:t>	years:</a:t>
            </a:r>
            <a:r>
              <a:rPr sz="2350" spc="65">
                <a:solidFill>
                  <a:srgbClr val="1C1A18"/>
                </a:solidFill>
                <a:latin typeface="Arial"/>
                <a:cs typeface="Arial"/>
              </a:rPr>
              <a:t> </a:t>
            </a:r>
            <a:r>
              <a:rPr sz="2450" b="1" spc="-25">
                <a:solidFill>
                  <a:srgbClr val="0A3459"/>
                </a:solidFill>
                <a:latin typeface="Arial"/>
                <a:cs typeface="Arial"/>
              </a:rPr>
              <a:t>+3%</a:t>
            </a:r>
            <a:endParaRPr sz="2450">
              <a:latin typeface="Arial"/>
              <a:cs typeface="Arial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FE67082-E81C-CF62-464C-0FA3B05292CF}"/>
              </a:ext>
            </a:extLst>
          </p:cNvPr>
          <p:cNvGrpSpPr/>
          <p:nvPr/>
        </p:nvGrpSpPr>
        <p:grpSpPr>
          <a:xfrm>
            <a:off x="9129708" y="3680166"/>
            <a:ext cx="7611244" cy="977166"/>
            <a:chOff x="9203556" y="7633434"/>
            <a:chExt cx="7611244" cy="977166"/>
          </a:xfrm>
        </p:grpSpPr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A57AF5D3-0CC2-31CF-17AE-3227B64C6D6C}"/>
                </a:ext>
              </a:extLst>
            </p:cNvPr>
            <p:cNvSpPr/>
            <p:nvPr/>
          </p:nvSpPr>
          <p:spPr>
            <a:xfrm>
              <a:off x="9203556" y="7633434"/>
              <a:ext cx="7611244" cy="977166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254A6EA7-B317-487B-9D61-0156DAFC8838}"/>
                </a:ext>
              </a:extLst>
            </p:cNvPr>
            <p:cNvSpPr/>
            <p:nvPr/>
          </p:nvSpPr>
          <p:spPr>
            <a:xfrm>
              <a:off x="9203556" y="7633434"/>
              <a:ext cx="2048644" cy="977166"/>
            </a:xfrm>
            <a:prstGeom prst="roundRect">
              <a:avLst/>
            </a:prstGeom>
            <a:solidFill>
              <a:srgbClr val="ED775E"/>
            </a:solidFill>
            <a:ln>
              <a:solidFill>
                <a:srgbClr val="ED77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58E9C5FA-9868-783B-83EF-274368C24F49}"/>
                </a:ext>
              </a:extLst>
            </p:cNvPr>
            <p:cNvSpPr/>
            <p:nvPr/>
          </p:nvSpPr>
          <p:spPr>
            <a:xfrm>
              <a:off x="11099800" y="7633434"/>
              <a:ext cx="1905000" cy="977166"/>
            </a:xfrm>
            <a:prstGeom prst="roundRect">
              <a:avLst>
                <a:gd name="adj" fmla="val 0"/>
              </a:avLst>
            </a:prstGeom>
            <a:solidFill>
              <a:srgbClr val="FDA85E"/>
            </a:solidFill>
            <a:ln>
              <a:solidFill>
                <a:srgbClr val="FDA85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624BD154-5C0A-BECD-EB9D-DE04CAB79507}"/>
                </a:ext>
              </a:extLst>
            </p:cNvPr>
            <p:cNvSpPr/>
            <p:nvPr/>
          </p:nvSpPr>
          <p:spPr>
            <a:xfrm>
              <a:off x="14757400" y="7633434"/>
              <a:ext cx="2057400" cy="977166"/>
            </a:xfrm>
            <a:prstGeom prst="roundRect">
              <a:avLst/>
            </a:prstGeom>
            <a:solidFill>
              <a:srgbClr val="73CAA2"/>
            </a:solidFill>
            <a:ln>
              <a:solidFill>
                <a:srgbClr val="73CAA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0021552-23E0-FA9B-2A06-625728E90A92}"/>
                </a:ext>
              </a:extLst>
            </p:cNvPr>
            <p:cNvSpPr/>
            <p:nvPr/>
          </p:nvSpPr>
          <p:spPr>
            <a:xfrm>
              <a:off x="13004800" y="7633434"/>
              <a:ext cx="1905000" cy="977166"/>
            </a:xfrm>
            <a:prstGeom prst="roundRect">
              <a:avLst>
                <a:gd name="adj" fmla="val 0"/>
              </a:avLst>
            </a:prstGeom>
            <a:solidFill>
              <a:srgbClr val="C4D973"/>
            </a:solidFill>
            <a:ln>
              <a:solidFill>
                <a:srgbClr val="C4D9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EBCB25C-576B-75E3-8E8D-E255B1A5EED9}"/>
              </a:ext>
            </a:extLst>
          </p:cNvPr>
          <p:cNvSpPr txBox="1"/>
          <p:nvPr/>
        </p:nvSpPr>
        <p:spPr>
          <a:xfrm>
            <a:off x="9157299" y="4760505"/>
            <a:ext cx="17886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n-PH" sz="2000" b="1" spc="-35">
                <a:solidFill>
                  <a:srgbClr val="010101"/>
                </a:solidFill>
                <a:latin typeface="Arial"/>
                <a:cs typeface="Arial"/>
              </a:rPr>
              <a:t>Needs Improvement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1E69E7F-DBD4-CB9A-AED6-DB960F5D5971}"/>
              </a:ext>
            </a:extLst>
          </p:cNvPr>
          <p:cNvSpPr txBox="1"/>
          <p:nvPr/>
        </p:nvSpPr>
        <p:spPr>
          <a:xfrm>
            <a:off x="9141608" y="5571564"/>
            <a:ext cx="176829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n-PH" spc="-35">
                <a:solidFill>
                  <a:srgbClr val="010101"/>
                </a:solidFill>
                <a:latin typeface="Arial"/>
                <a:cs typeface="Arial"/>
              </a:rPr>
              <a:t>Limited alignment</a:t>
            </a:r>
            <a:endParaRPr lang="en-PH" sz="1600">
              <a:latin typeface="Arial"/>
              <a:cs typeface="Arial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257DA1-F8DA-8631-1405-24E51A3AECBF}"/>
              </a:ext>
            </a:extLst>
          </p:cNvPr>
          <p:cNvSpPr txBox="1"/>
          <p:nvPr/>
        </p:nvSpPr>
        <p:spPr>
          <a:xfrm>
            <a:off x="11167890" y="4760505"/>
            <a:ext cx="15708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n-PH" sz="2000" b="1" spc="-35">
                <a:solidFill>
                  <a:srgbClr val="010101"/>
                </a:solidFill>
                <a:latin typeface="Arial"/>
                <a:cs typeface="Arial"/>
              </a:rPr>
              <a:t>Partial Match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EB51823-0537-4296-F5BE-89520ED7CBCB}"/>
              </a:ext>
            </a:extLst>
          </p:cNvPr>
          <p:cNvSpPr txBox="1"/>
          <p:nvPr/>
        </p:nvSpPr>
        <p:spPr>
          <a:xfrm>
            <a:off x="11142676" y="5571563"/>
            <a:ext cx="16075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n-PH" spc="-35">
                <a:solidFill>
                  <a:srgbClr val="010101"/>
                </a:solidFill>
                <a:latin typeface="Arial"/>
                <a:cs typeface="Arial"/>
              </a:rPr>
              <a:t>Some relevant experience</a:t>
            </a:r>
            <a:endParaRPr lang="en-PH" sz="1600">
              <a:latin typeface="Arial"/>
              <a:cs typeface="Arial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CD43B6-99F8-7A4D-00E8-2E458E06B93A}"/>
              </a:ext>
            </a:extLst>
          </p:cNvPr>
          <p:cNvSpPr txBox="1"/>
          <p:nvPr/>
        </p:nvSpPr>
        <p:spPr>
          <a:xfrm>
            <a:off x="13144913" y="4762149"/>
            <a:ext cx="157080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n-PH" sz="2000" b="1" spc="-35">
                <a:solidFill>
                  <a:srgbClr val="010101"/>
                </a:solidFill>
                <a:latin typeface="Arial"/>
                <a:cs typeface="Arial"/>
              </a:rPr>
              <a:t>Good Match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D75B00D-B936-7825-720C-6A118CA83685}"/>
              </a:ext>
            </a:extLst>
          </p:cNvPr>
          <p:cNvSpPr txBox="1"/>
          <p:nvPr/>
        </p:nvSpPr>
        <p:spPr>
          <a:xfrm>
            <a:off x="13261632" y="5573207"/>
            <a:ext cx="14613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n-PH" spc="-35">
                <a:solidFill>
                  <a:srgbClr val="010101"/>
                </a:solidFill>
                <a:latin typeface="Arial"/>
                <a:cs typeface="Arial"/>
              </a:rPr>
              <a:t>Qualified candidate</a:t>
            </a:r>
            <a:endParaRPr lang="en-PH" sz="1600">
              <a:latin typeface="Arial"/>
              <a:cs typeface="Arial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EADABCF-9924-A817-3BA5-EB1695C359A0}"/>
              </a:ext>
            </a:extLst>
          </p:cNvPr>
          <p:cNvSpPr txBox="1"/>
          <p:nvPr/>
        </p:nvSpPr>
        <p:spPr>
          <a:xfrm>
            <a:off x="15041983" y="4751642"/>
            <a:ext cx="14280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n-PH" sz="2000" b="1" spc="-35">
                <a:solidFill>
                  <a:srgbClr val="010101"/>
                </a:solidFill>
                <a:latin typeface="Arial"/>
                <a:cs typeface="Arial"/>
              </a:rPr>
              <a:t>High Match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8A6505C-8112-D2A8-B292-674E8056A754}"/>
              </a:ext>
            </a:extLst>
          </p:cNvPr>
          <p:cNvSpPr txBox="1"/>
          <p:nvPr/>
        </p:nvSpPr>
        <p:spPr>
          <a:xfrm>
            <a:off x="15087302" y="5562700"/>
            <a:ext cx="1461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n-PH" spc="-35">
                <a:solidFill>
                  <a:srgbClr val="010101"/>
                </a:solidFill>
                <a:latin typeface="Arial"/>
                <a:cs typeface="Arial"/>
              </a:rPr>
              <a:t>Strong Fit</a:t>
            </a:r>
            <a:endParaRPr lang="en-PH" sz="1600">
              <a:latin typeface="Arial"/>
              <a:cs typeface="Arial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8146905-2534-F5BF-E53C-49113BE802C1}"/>
              </a:ext>
            </a:extLst>
          </p:cNvPr>
          <p:cNvSpPr txBox="1"/>
          <p:nvPr/>
        </p:nvSpPr>
        <p:spPr>
          <a:xfrm>
            <a:off x="8905837" y="3266422"/>
            <a:ext cx="5634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n-PH" spc="-35">
                <a:solidFill>
                  <a:srgbClr val="010101"/>
                </a:solidFill>
                <a:latin typeface="Arial"/>
                <a:cs typeface="Arial"/>
              </a:rPr>
              <a:t>0%</a:t>
            </a:r>
            <a:endParaRPr lang="en-PH" sz="1600">
              <a:latin typeface="Arial"/>
              <a:cs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F9D3AA9-8CA4-71E9-ABA2-B5764E5691C7}"/>
              </a:ext>
            </a:extLst>
          </p:cNvPr>
          <p:cNvSpPr txBox="1"/>
          <p:nvPr/>
        </p:nvSpPr>
        <p:spPr>
          <a:xfrm>
            <a:off x="10685346" y="3262100"/>
            <a:ext cx="681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n-PH" spc="-35">
                <a:solidFill>
                  <a:srgbClr val="010101"/>
                </a:solidFill>
                <a:latin typeface="Arial"/>
                <a:cs typeface="Arial"/>
              </a:rPr>
              <a:t>29%</a:t>
            </a:r>
            <a:endParaRPr lang="en-PH" sz="1600">
              <a:latin typeface="Arial"/>
              <a:cs typeface="Arial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CB560B-EED5-A52D-73B0-2A190B7CEB46}"/>
              </a:ext>
            </a:extLst>
          </p:cNvPr>
          <p:cNvSpPr txBox="1"/>
          <p:nvPr/>
        </p:nvSpPr>
        <p:spPr>
          <a:xfrm>
            <a:off x="12586299" y="3263603"/>
            <a:ext cx="681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n-PH" spc="-35">
                <a:solidFill>
                  <a:srgbClr val="010101"/>
                </a:solidFill>
                <a:latin typeface="Arial"/>
                <a:cs typeface="Arial"/>
              </a:rPr>
              <a:t>49%</a:t>
            </a:r>
            <a:endParaRPr lang="en-PH" sz="1600">
              <a:latin typeface="Arial"/>
              <a:cs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E2BD80D-E961-D19A-F59D-FB4767F6C205}"/>
              </a:ext>
            </a:extLst>
          </p:cNvPr>
          <p:cNvSpPr txBox="1"/>
          <p:nvPr/>
        </p:nvSpPr>
        <p:spPr>
          <a:xfrm>
            <a:off x="14495346" y="3287761"/>
            <a:ext cx="6817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n-PH" spc="-35">
                <a:solidFill>
                  <a:srgbClr val="010101"/>
                </a:solidFill>
                <a:latin typeface="Arial"/>
                <a:cs typeface="Arial"/>
              </a:rPr>
              <a:t>69%</a:t>
            </a:r>
            <a:endParaRPr lang="en-PH" sz="1600">
              <a:latin typeface="Arial"/>
              <a:cs typeface="Arial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7E8F52-B5D8-CD72-2F54-060D76B29338}"/>
              </a:ext>
            </a:extLst>
          </p:cNvPr>
          <p:cNvSpPr txBox="1"/>
          <p:nvPr/>
        </p:nvSpPr>
        <p:spPr>
          <a:xfrm>
            <a:off x="16136238" y="3306227"/>
            <a:ext cx="8249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n-PH" spc="-35">
                <a:solidFill>
                  <a:srgbClr val="010101"/>
                </a:solidFill>
                <a:latin typeface="Arial"/>
                <a:cs typeface="Arial"/>
              </a:rPr>
              <a:t>100%</a:t>
            </a:r>
            <a:endParaRPr lang="en-PH" sz="1600">
              <a:latin typeface="Arial"/>
              <a:cs typeface="Arial"/>
            </a:endParaRP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CDC2905-A9AF-1E85-C925-189A6A3AA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612" y="3330025"/>
            <a:ext cx="922950" cy="1135939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FF563593-A6FA-779B-FA5B-6444A60B4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5435" y="7010400"/>
            <a:ext cx="796965" cy="8500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17285" y="3140736"/>
            <a:ext cx="2012433" cy="2017051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534950" y="7915272"/>
            <a:ext cx="0" cy="1302385"/>
          </a:xfrm>
          <a:custGeom>
            <a:avLst/>
            <a:gdLst/>
            <a:ahLst/>
            <a:cxnLst/>
            <a:rect l="l" t="t" r="r" b="b"/>
            <a:pathLst>
              <a:path h="1302384">
                <a:moveTo>
                  <a:pt x="0" y="1302146"/>
                </a:moveTo>
                <a:lnTo>
                  <a:pt x="0" y="0"/>
                </a:lnTo>
              </a:path>
            </a:pathLst>
          </a:custGeom>
          <a:ln w="2547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50263" y="2221573"/>
            <a:ext cx="0" cy="5132070"/>
          </a:xfrm>
          <a:custGeom>
            <a:avLst/>
            <a:gdLst/>
            <a:ahLst/>
            <a:cxnLst/>
            <a:rect l="l" t="t" r="r" b="b"/>
            <a:pathLst>
              <a:path h="5132070">
                <a:moveTo>
                  <a:pt x="0" y="5131989"/>
                </a:moveTo>
                <a:lnTo>
                  <a:pt x="0" y="0"/>
                </a:lnTo>
              </a:path>
            </a:pathLst>
          </a:custGeom>
          <a:ln w="127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965576" y="7915272"/>
            <a:ext cx="0" cy="1302385"/>
          </a:xfrm>
          <a:custGeom>
            <a:avLst/>
            <a:gdLst/>
            <a:ahLst/>
            <a:cxnLst/>
            <a:rect l="l" t="t" r="r" b="b"/>
            <a:pathLst>
              <a:path h="1302384">
                <a:moveTo>
                  <a:pt x="0" y="1302146"/>
                </a:moveTo>
                <a:lnTo>
                  <a:pt x="0" y="0"/>
                </a:lnTo>
              </a:path>
            </a:pathLst>
          </a:custGeom>
          <a:ln w="3821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9476" y="7928038"/>
            <a:ext cx="16507460" cy="0"/>
          </a:xfrm>
          <a:custGeom>
            <a:avLst/>
            <a:gdLst/>
            <a:ahLst/>
            <a:cxnLst/>
            <a:rect l="l" t="t" r="r" b="b"/>
            <a:pathLst>
              <a:path w="16507460">
                <a:moveTo>
                  <a:pt x="0" y="0"/>
                </a:moveTo>
                <a:lnTo>
                  <a:pt x="16507047" y="0"/>
                </a:lnTo>
              </a:path>
            </a:pathLst>
          </a:custGeom>
          <a:ln w="382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09476" y="9191886"/>
            <a:ext cx="16507460" cy="0"/>
          </a:xfrm>
          <a:custGeom>
            <a:avLst/>
            <a:gdLst/>
            <a:ahLst/>
            <a:cxnLst/>
            <a:rect l="l" t="t" r="r" b="b"/>
            <a:pathLst>
              <a:path w="16507460">
                <a:moveTo>
                  <a:pt x="0" y="0"/>
                </a:moveTo>
                <a:lnTo>
                  <a:pt x="16507047" y="0"/>
                </a:lnTo>
              </a:path>
            </a:pathLst>
          </a:custGeom>
          <a:ln w="255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 descr="$PPTXTit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12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5"/>
              </a:spcBef>
            </a:pPr>
            <a:r>
              <a:rPr sz="3600" spc="90"/>
              <a:t>Two</a:t>
            </a:r>
            <a:r>
              <a:rPr sz="3600" spc="-120"/>
              <a:t> </a:t>
            </a:r>
            <a:r>
              <a:rPr sz="3600" spc="90"/>
              <a:t>Contexts</a:t>
            </a:r>
            <a:r>
              <a:rPr sz="3600" spc="20"/>
              <a:t> </a:t>
            </a:r>
            <a:r>
              <a:rPr sz="3600"/>
              <a:t>for</a:t>
            </a:r>
            <a:r>
              <a:rPr sz="3600" spc="-50"/>
              <a:t> </a:t>
            </a:r>
            <a:r>
              <a:rPr sz="3600" spc="90"/>
              <a:t>Matching:</a:t>
            </a:r>
            <a:r>
              <a:rPr sz="3600" spc="-10"/>
              <a:t> </a:t>
            </a:r>
            <a:r>
              <a:rPr sz="3600" spc="70"/>
              <a:t>Targeted</a:t>
            </a:r>
            <a:r>
              <a:rPr sz="3600" spc="155"/>
              <a:t> </a:t>
            </a:r>
            <a:r>
              <a:rPr sz="3600"/>
              <a:t>Analysis</a:t>
            </a:r>
            <a:r>
              <a:rPr sz="3600" spc="40"/>
              <a:t> </a:t>
            </a:r>
            <a:r>
              <a:rPr sz="3600" spc="95"/>
              <a:t>vs.</a:t>
            </a:r>
            <a:r>
              <a:rPr sz="3600" spc="-295"/>
              <a:t> </a:t>
            </a:r>
            <a:r>
              <a:rPr sz="3600" spc="100"/>
              <a:t>Job</a:t>
            </a:r>
            <a:r>
              <a:rPr sz="3600" spc="-275"/>
              <a:t> </a:t>
            </a:r>
            <a:r>
              <a:rPr sz="3600" spc="90"/>
              <a:t>Recommendation</a:t>
            </a:r>
            <a:endParaRPr sz="3600"/>
          </a:p>
          <a:p>
            <a:pPr marL="142240" algn="ctr">
              <a:lnSpc>
                <a:spcPct val="100000"/>
              </a:lnSpc>
              <a:spcBef>
                <a:spcPts val="755"/>
              </a:spcBef>
            </a:pPr>
            <a:r>
              <a:rPr sz="3150" b="0">
                <a:solidFill>
                  <a:srgbClr val="13110E"/>
                </a:solidFill>
                <a:latin typeface="Arial"/>
                <a:cs typeface="Arial"/>
              </a:rPr>
              <a:t>The</a:t>
            </a:r>
            <a:r>
              <a:rPr sz="3150" b="0" spc="-9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3150" b="0" spc="70">
                <a:solidFill>
                  <a:srgbClr val="13110E"/>
                </a:solidFill>
                <a:latin typeface="Arial"/>
                <a:cs typeface="Arial"/>
              </a:rPr>
              <a:t>definition</a:t>
            </a:r>
            <a:r>
              <a:rPr sz="3150" b="0" spc="-2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3150" b="0" spc="50">
                <a:solidFill>
                  <a:srgbClr val="13110E"/>
                </a:solidFill>
                <a:latin typeface="Arial"/>
                <a:cs typeface="Arial"/>
              </a:rPr>
              <a:t>of</a:t>
            </a:r>
            <a:r>
              <a:rPr sz="3150" b="0" spc="10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3150" b="0">
                <a:solidFill>
                  <a:srgbClr val="13110E"/>
                </a:solidFill>
                <a:latin typeface="Arial"/>
                <a:cs typeface="Arial"/>
              </a:rPr>
              <a:t>a</a:t>
            </a:r>
            <a:r>
              <a:rPr sz="3150" b="0" spc="-114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3150" b="0" spc="75">
                <a:solidFill>
                  <a:srgbClr val="13110E"/>
                </a:solidFill>
                <a:latin typeface="Arial"/>
                <a:cs typeface="Arial"/>
              </a:rPr>
              <a:t>"good</a:t>
            </a:r>
            <a:r>
              <a:rPr sz="3150" b="0" spc="-5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3150" b="0">
                <a:solidFill>
                  <a:srgbClr val="13110E"/>
                </a:solidFill>
                <a:latin typeface="Arial"/>
                <a:cs typeface="Arial"/>
              </a:rPr>
              <a:t>score"</a:t>
            </a:r>
            <a:r>
              <a:rPr sz="3150" b="0" spc="-3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3150" b="0" spc="50">
                <a:solidFill>
                  <a:srgbClr val="13110E"/>
                </a:solidFill>
                <a:latin typeface="Arial"/>
                <a:cs typeface="Arial"/>
              </a:rPr>
              <a:t>depends</a:t>
            </a:r>
            <a:r>
              <a:rPr sz="3150" b="0" spc="-1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3150" b="0" spc="85">
                <a:solidFill>
                  <a:srgbClr val="13110E"/>
                </a:solidFill>
                <a:latin typeface="Arial"/>
                <a:cs typeface="Arial"/>
              </a:rPr>
              <a:t>on</a:t>
            </a:r>
            <a:r>
              <a:rPr sz="3150" b="0" spc="-19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3150" b="0" spc="140">
                <a:solidFill>
                  <a:srgbClr val="13110E"/>
                </a:solidFill>
                <a:latin typeface="Arial"/>
                <a:cs typeface="Arial"/>
              </a:rPr>
              <a:t>the</a:t>
            </a:r>
            <a:r>
              <a:rPr sz="3150" b="0" spc="-12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3150" b="0">
                <a:solidFill>
                  <a:srgbClr val="13110E"/>
                </a:solidFill>
                <a:latin typeface="Arial"/>
                <a:cs typeface="Arial"/>
              </a:rPr>
              <a:t>user's</a:t>
            </a:r>
            <a:r>
              <a:rPr sz="3150" b="0" spc="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3150" b="0" spc="-10">
                <a:solidFill>
                  <a:srgbClr val="13110E"/>
                </a:solidFill>
                <a:latin typeface="Arial"/>
                <a:cs typeface="Arial"/>
              </a:rPr>
              <a:t>goal.</a:t>
            </a:r>
            <a:endParaRPr sz="315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87800" y="2234406"/>
            <a:ext cx="14271625" cy="454659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8758555" algn="l"/>
              </a:tabLst>
            </a:pPr>
            <a:r>
              <a:rPr sz="2800" b="1" spc="75">
                <a:solidFill>
                  <a:srgbClr val="0A2F4F"/>
                </a:solidFill>
                <a:latin typeface="Arial"/>
                <a:cs typeface="Arial"/>
              </a:rPr>
              <a:t>Resume-</a:t>
            </a:r>
            <a:r>
              <a:rPr sz="2800" b="1" spc="50">
                <a:solidFill>
                  <a:srgbClr val="0A2F4F"/>
                </a:solidFill>
                <a:latin typeface="Arial"/>
                <a:cs typeface="Arial"/>
              </a:rPr>
              <a:t>to-</a:t>
            </a:r>
            <a:r>
              <a:rPr sz="2800" b="1" spc="75">
                <a:solidFill>
                  <a:srgbClr val="0A2F4F"/>
                </a:solidFill>
                <a:latin typeface="Arial"/>
                <a:cs typeface="Arial"/>
              </a:rPr>
              <a:t>Job</a:t>
            </a:r>
            <a:r>
              <a:rPr sz="2800" b="1" spc="400">
                <a:solidFill>
                  <a:srgbClr val="0A2F4F"/>
                </a:solidFill>
                <a:latin typeface="Arial"/>
                <a:cs typeface="Arial"/>
              </a:rPr>
              <a:t> </a:t>
            </a:r>
            <a:r>
              <a:rPr sz="2800" b="1">
                <a:solidFill>
                  <a:srgbClr val="0A2F4F"/>
                </a:solidFill>
                <a:latin typeface="Arial"/>
                <a:cs typeface="Arial"/>
              </a:rPr>
              <a:t>Description</a:t>
            </a:r>
            <a:r>
              <a:rPr sz="2800" b="1" spc="310">
                <a:solidFill>
                  <a:srgbClr val="0A2F4F"/>
                </a:solidFill>
                <a:latin typeface="Arial"/>
                <a:cs typeface="Arial"/>
              </a:rPr>
              <a:t> </a:t>
            </a:r>
            <a:r>
              <a:rPr sz="2800" b="1" spc="-10">
                <a:solidFill>
                  <a:srgbClr val="0A2F4F"/>
                </a:solidFill>
                <a:latin typeface="Arial"/>
                <a:cs typeface="Arial"/>
              </a:rPr>
              <a:t>Analysis</a:t>
            </a:r>
            <a:r>
              <a:rPr sz="2800" b="1">
                <a:solidFill>
                  <a:srgbClr val="0A2F4F"/>
                </a:solidFill>
                <a:latin typeface="Arial"/>
                <a:cs typeface="Arial"/>
              </a:rPr>
              <a:t>	General</a:t>
            </a:r>
            <a:r>
              <a:rPr sz="2800" b="1" spc="35">
                <a:solidFill>
                  <a:srgbClr val="0A2F4F"/>
                </a:solidFill>
                <a:latin typeface="Arial"/>
                <a:cs typeface="Arial"/>
              </a:rPr>
              <a:t> </a:t>
            </a:r>
            <a:r>
              <a:rPr sz="2800" b="1" spc="60">
                <a:solidFill>
                  <a:srgbClr val="0A2F4F"/>
                </a:solidFill>
                <a:latin typeface="Arial"/>
                <a:cs typeface="Arial"/>
              </a:rPr>
              <a:t>Job</a:t>
            </a:r>
            <a:r>
              <a:rPr sz="2800" b="1" spc="-75">
                <a:solidFill>
                  <a:srgbClr val="0A2F4F"/>
                </a:solidFill>
                <a:latin typeface="Arial"/>
                <a:cs typeface="Arial"/>
              </a:rPr>
              <a:t> </a:t>
            </a:r>
            <a:r>
              <a:rPr sz="2800" b="1" spc="50">
                <a:solidFill>
                  <a:srgbClr val="0A2F4F"/>
                </a:solidFill>
                <a:latin typeface="Arial"/>
                <a:cs typeface="Arial"/>
              </a:rPr>
              <a:t>Recommendations</a:t>
            </a:r>
            <a:endParaRPr sz="2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189092" y="5515305"/>
            <a:ext cx="4894580" cy="43942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2700" spc="-55">
                <a:solidFill>
                  <a:srgbClr val="13110E"/>
                </a:solidFill>
                <a:latin typeface="Arial"/>
                <a:cs typeface="Arial"/>
              </a:rPr>
              <a:t>E</a:t>
            </a:r>
            <a:r>
              <a:rPr sz="2700" spc="-55">
                <a:solidFill>
                  <a:srgbClr val="2B2A28"/>
                </a:solidFill>
                <a:latin typeface="Arial"/>
                <a:cs typeface="Arial"/>
              </a:rPr>
              <a:t>v</a:t>
            </a:r>
            <a:r>
              <a:rPr sz="2700" spc="-55">
                <a:solidFill>
                  <a:srgbClr val="13110E"/>
                </a:solidFill>
                <a:latin typeface="Arial"/>
                <a:cs typeface="Arial"/>
              </a:rPr>
              <a:t>aluate</a:t>
            </a:r>
            <a:r>
              <a:rPr sz="2700" spc="-14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 spc="65">
                <a:solidFill>
                  <a:srgbClr val="13110E"/>
                </a:solidFill>
                <a:latin typeface="Arial"/>
                <a:cs typeface="Arial"/>
              </a:rPr>
              <a:t>fit</a:t>
            </a:r>
            <a:r>
              <a:rPr sz="2700" spc="-11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>
                <a:solidFill>
                  <a:srgbClr val="13110E"/>
                </a:solidFill>
                <a:latin typeface="Arial"/>
                <a:cs typeface="Arial"/>
              </a:rPr>
              <a:t>for</a:t>
            </a:r>
            <a:r>
              <a:rPr sz="2700" spc="-185">
                <a:solidFill>
                  <a:srgbClr val="13110E"/>
                </a:solidFill>
                <a:latin typeface="Arial"/>
                <a:cs typeface="Arial"/>
              </a:rPr>
              <a:t> ONE</a:t>
            </a:r>
            <a:r>
              <a:rPr sz="2700" spc="-12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>
                <a:solidFill>
                  <a:srgbClr val="13110E"/>
                </a:solidFill>
                <a:latin typeface="Arial"/>
                <a:cs typeface="Arial"/>
              </a:rPr>
              <a:t>specific</a:t>
            </a:r>
            <a:r>
              <a:rPr sz="2700" spc="1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 spc="-10">
                <a:solidFill>
                  <a:srgbClr val="13110E"/>
                </a:solidFill>
                <a:latin typeface="Arial"/>
                <a:cs typeface="Arial"/>
              </a:rPr>
              <a:t>role.</a:t>
            </a:r>
            <a:endParaRPr sz="27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24189" y="6498298"/>
            <a:ext cx="6404610" cy="873125"/>
          </a:xfrm>
          <a:prstGeom prst="rect">
            <a:avLst/>
          </a:prstGeom>
        </p:spPr>
        <p:txBody>
          <a:bodyPr vert="horz" wrap="square" lIns="0" tIns="78740" rIns="0" bIns="0" rtlCol="0">
            <a:spAutoFit/>
          </a:bodyPr>
          <a:lstStyle/>
          <a:p>
            <a:pPr marL="2692400" marR="5080" indent="-2680335">
              <a:lnSpc>
                <a:spcPts val="3120"/>
              </a:lnSpc>
              <a:spcBef>
                <a:spcPts val="620"/>
              </a:spcBef>
            </a:pPr>
            <a:r>
              <a:rPr sz="2700">
                <a:solidFill>
                  <a:srgbClr val="13110E"/>
                </a:solidFill>
                <a:latin typeface="Arial"/>
                <a:cs typeface="Arial"/>
              </a:rPr>
              <a:t>High</a:t>
            </a:r>
            <a:r>
              <a:rPr sz="2700" spc="-12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 spc="-35">
                <a:solidFill>
                  <a:srgbClr val="13110E"/>
                </a:solidFill>
                <a:latin typeface="Arial"/>
                <a:cs typeface="Arial"/>
              </a:rPr>
              <a:t>(e</a:t>
            </a:r>
            <a:r>
              <a:rPr sz="2700" spc="-35">
                <a:solidFill>
                  <a:srgbClr val="2B2A28"/>
                </a:solidFill>
                <a:latin typeface="Arial"/>
                <a:cs typeface="Arial"/>
              </a:rPr>
              <a:t>.</a:t>
            </a:r>
            <a:r>
              <a:rPr sz="2700" spc="-35">
                <a:solidFill>
                  <a:srgbClr val="13110E"/>
                </a:solidFill>
                <a:latin typeface="Arial"/>
                <a:cs typeface="Arial"/>
              </a:rPr>
              <a:t>g</a:t>
            </a:r>
            <a:r>
              <a:rPr sz="2700" spc="-35">
                <a:solidFill>
                  <a:srgbClr val="2B2A28"/>
                </a:solidFill>
                <a:latin typeface="Arial"/>
                <a:cs typeface="Arial"/>
              </a:rPr>
              <a:t>.</a:t>
            </a:r>
            <a:r>
              <a:rPr sz="2700" spc="-35">
                <a:solidFill>
                  <a:srgbClr val="13110E"/>
                </a:solidFill>
                <a:latin typeface="Arial"/>
                <a:cs typeface="Arial"/>
              </a:rPr>
              <a:t>,</a:t>
            </a:r>
            <a:r>
              <a:rPr sz="2700" spc="-35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3000" spc="-25">
                <a:solidFill>
                  <a:srgbClr val="0A2F4F"/>
                </a:solidFill>
                <a:latin typeface="Arial"/>
                <a:cs typeface="Arial"/>
              </a:rPr>
              <a:t>&gt;</a:t>
            </a:r>
            <a:r>
              <a:rPr sz="2650" b="1" spc="-25">
                <a:solidFill>
                  <a:srgbClr val="0A2F4F"/>
                </a:solidFill>
                <a:latin typeface="Arial"/>
                <a:cs typeface="Arial"/>
              </a:rPr>
              <a:t>70%</a:t>
            </a:r>
            <a:r>
              <a:rPr sz="2650" b="1" spc="-25">
                <a:solidFill>
                  <a:srgbClr val="13110E"/>
                </a:solidFill>
                <a:latin typeface="Arial"/>
                <a:cs typeface="Arial"/>
              </a:rPr>
              <a:t>)</a:t>
            </a:r>
            <a:r>
              <a:rPr sz="2650" b="1" spc="-14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 spc="75">
                <a:solidFill>
                  <a:srgbClr val="13110E"/>
                </a:solidFill>
                <a:latin typeface="Arial"/>
                <a:cs typeface="Arial"/>
              </a:rPr>
              <a:t>to</a:t>
            </a:r>
            <a:r>
              <a:rPr sz="2700" spc="-21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 spc="-40">
                <a:solidFill>
                  <a:srgbClr val="13110E"/>
                </a:solidFill>
                <a:latin typeface="Arial"/>
                <a:cs typeface="Arial"/>
              </a:rPr>
              <a:t>en</a:t>
            </a:r>
            <a:r>
              <a:rPr sz="2700" spc="-40">
                <a:solidFill>
                  <a:srgbClr val="2B2A28"/>
                </a:solidFill>
                <a:latin typeface="Arial"/>
                <a:cs typeface="Arial"/>
              </a:rPr>
              <a:t>s</a:t>
            </a:r>
            <a:r>
              <a:rPr sz="2700" spc="-40">
                <a:solidFill>
                  <a:srgbClr val="13110E"/>
                </a:solidFill>
                <a:latin typeface="Arial"/>
                <a:cs typeface="Arial"/>
              </a:rPr>
              <a:t>ure</a:t>
            </a:r>
            <a:r>
              <a:rPr sz="2700" spc="-21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>
                <a:solidFill>
                  <a:srgbClr val="13110E"/>
                </a:solidFill>
                <a:latin typeface="Arial"/>
                <a:cs typeface="Arial"/>
              </a:rPr>
              <a:t>a</a:t>
            </a:r>
            <a:r>
              <a:rPr sz="2700" spc="-13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 spc="-10">
                <a:solidFill>
                  <a:srgbClr val="13110E"/>
                </a:solidFill>
                <a:latin typeface="Arial"/>
                <a:cs typeface="Arial"/>
              </a:rPr>
              <a:t>strong,</a:t>
            </a:r>
            <a:r>
              <a:rPr sz="2700" spc="-12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 spc="-10">
                <a:solidFill>
                  <a:srgbClr val="13110E"/>
                </a:solidFill>
                <a:latin typeface="Arial"/>
                <a:cs typeface="Arial"/>
              </a:rPr>
              <a:t>direct match.</a:t>
            </a:r>
            <a:endParaRPr sz="27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549260" y="5515305"/>
            <a:ext cx="6695440" cy="184340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475105" marR="5080" indent="-1463040">
              <a:lnSpc>
                <a:spcPts val="3120"/>
              </a:lnSpc>
              <a:spcBef>
                <a:spcPts val="315"/>
              </a:spcBef>
            </a:pPr>
            <a:r>
              <a:rPr sz="2650" b="1" spc="-75">
                <a:solidFill>
                  <a:srgbClr val="13110E"/>
                </a:solidFill>
                <a:latin typeface="Arial"/>
                <a:cs typeface="Arial"/>
              </a:rPr>
              <a:t>Goal:</a:t>
            </a:r>
            <a:r>
              <a:rPr sz="2650" b="1" spc="-25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 spc="-50">
                <a:solidFill>
                  <a:srgbClr val="13110E"/>
                </a:solidFill>
                <a:latin typeface="Arial"/>
                <a:cs typeface="Arial"/>
              </a:rPr>
              <a:t>Discover</a:t>
            </a:r>
            <a:r>
              <a:rPr sz="2700" spc="-12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>
                <a:solidFill>
                  <a:srgbClr val="13110E"/>
                </a:solidFill>
                <a:latin typeface="Arial"/>
                <a:cs typeface="Arial"/>
              </a:rPr>
              <a:t>potential</a:t>
            </a:r>
            <a:r>
              <a:rPr sz="2700" spc="-13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>
                <a:solidFill>
                  <a:srgbClr val="13110E"/>
                </a:solidFill>
                <a:latin typeface="Arial"/>
                <a:cs typeface="Arial"/>
              </a:rPr>
              <a:t>opportunities</a:t>
            </a:r>
            <a:r>
              <a:rPr sz="2700" spc="4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 spc="-30">
                <a:solidFill>
                  <a:srgbClr val="13110E"/>
                </a:solidFill>
                <a:latin typeface="Arial"/>
                <a:cs typeface="Arial"/>
              </a:rPr>
              <a:t>across </a:t>
            </a:r>
            <a:r>
              <a:rPr sz="2700">
                <a:solidFill>
                  <a:srgbClr val="13110E"/>
                </a:solidFill>
                <a:latin typeface="Arial"/>
                <a:cs typeface="Arial"/>
              </a:rPr>
              <a:t>the</a:t>
            </a:r>
            <a:r>
              <a:rPr sz="2700" spc="-20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 spc="-229">
                <a:solidFill>
                  <a:srgbClr val="13110E"/>
                </a:solidFill>
                <a:latin typeface="Arial"/>
                <a:cs typeface="Arial"/>
              </a:rPr>
              <a:t>ENTIRE</a:t>
            </a:r>
            <a:r>
              <a:rPr sz="2700" spc="12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>
                <a:solidFill>
                  <a:srgbClr val="13110E"/>
                </a:solidFill>
                <a:latin typeface="Arial"/>
                <a:cs typeface="Arial"/>
              </a:rPr>
              <a:t>job</a:t>
            </a:r>
            <a:r>
              <a:rPr sz="2700" spc="-13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 spc="-10">
                <a:solidFill>
                  <a:srgbClr val="13110E"/>
                </a:solidFill>
                <a:latin typeface="Arial"/>
                <a:cs typeface="Arial"/>
              </a:rPr>
              <a:t>database.</a:t>
            </a:r>
            <a:endParaRPr sz="2700">
              <a:latin typeface="Arial"/>
              <a:cs typeface="Arial"/>
            </a:endParaRPr>
          </a:p>
          <a:p>
            <a:pPr marL="1522095" marR="173990" indent="-1327785">
              <a:lnSpc>
                <a:spcPts val="3020"/>
              </a:lnSpc>
              <a:spcBef>
                <a:spcPts val="1885"/>
              </a:spcBef>
            </a:pPr>
            <a:r>
              <a:rPr sz="2700">
                <a:solidFill>
                  <a:srgbClr val="13110E"/>
                </a:solidFill>
                <a:latin typeface="Arial"/>
                <a:cs typeface="Arial"/>
              </a:rPr>
              <a:t>Lower</a:t>
            </a:r>
            <a:r>
              <a:rPr sz="2700" spc="2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 spc="-55">
                <a:solidFill>
                  <a:srgbClr val="13110E"/>
                </a:solidFill>
                <a:latin typeface="Arial"/>
                <a:cs typeface="Arial"/>
              </a:rPr>
              <a:t>(e</a:t>
            </a:r>
            <a:r>
              <a:rPr sz="2700" spc="-55">
                <a:solidFill>
                  <a:srgbClr val="2B2A28"/>
                </a:solidFill>
                <a:latin typeface="Arial"/>
                <a:cs typeface="Arial"/>
              </a:rPr>
              <a:t>.</a:t>
            </a:r>
            <a:r>
              <a:rPr sz="2700" spc="-55">
                <a:solidFill>
                  <a:srgbClr val="13110E"/>
                </a:solidFill>
                <a:latin typeface="Arial"/>
                <a:cs typeface="Arial"/>
              </a:rPr>
              <a:t>g</a:t>
            </a:r>
            <a:r>
              <a:rPr sz="2700" spc="-55">
                <a:solidFill>
                  <a:srgbClr val="42423F"/>
                </a:solidFill>
                <a:latin typeface="Arial"/>
                <a:cs typeface="Arial"/>
              </a:rPr>
              <a:t>.</a:t>
            </a:r>
            <a:r>
              <a:rPr sz="2700" spc="-55">
                <a:solidFill>
                  <a:srgbClr val="13110E"/>
                </a:solidFill>
                <a:latin typeface="Arial"/>
                <a:cs typeface="Arial"/>
              </a:rPr>
              <a:t>,</a:t>
            </a:r>
            <a:r>
              <a:rPr sz="2700" spc="-20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650" b="1">
                <a:solidFill>
                  <a:srgbClr val="0A2F4F"/>
                </a:solidFill>
                <a:latin typeface="Arial"/>
                <a:cs typeface="Arial"/>
              </a:rPr>
              <a:t>&gt;</a:t>
            </a:r>
            <a:r>
              <a:rPr lang="en-US" sz="2650" b="1">
                <a:solidFill>
                  <a:srgbClr val="0A2F4F"/>
                </a:solidFill>
                <a:latin typeface="Arial"/>
                <a:cs typeface="Arial"/>
              </a:rPr>
              <a:t>1</a:t>
            </a:r>
            <a:r>
              <a:rPr sz="2650" b="1">
                <a:solidFill>
                  <a:srgbClr val="0A2F4F"/>
                </a:solidFill>
                <a:latin typeface="Arial"/>
                <a:cs typeface="Arial"/>
              </a:rPr>
              <a:t>0%</a:t>
            </a:r>
            <a:r>
              <a:rPr sz="2650" b="1">
                <a:solidFill>
                  <a:srgbClr val="13110E"/>
                </a:solidFill>
                <a:latin typeface="Arial"/>
                <a:cs typeface="Arial"/>
              </a:rPr>
              <a:t>)</a:t>
            </a:r>
            <a:r>
              <a:rPr sz="2650" b="1" spc="-15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>
                <a:solidFill>
                  <a:srgbClr val="13110E"/>
                </a:solidFill>
                <a:latin typeface="Arial"/>
                <a:cs typeface="Arial"/>
              </a:rPr>
              <a:t>to</a:t>
            </a:r>
            <a:r>
              <a:rPr sz="2700" spc="-2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>
                <a:solidFill>
                  <a:srgbClr val="13110E"/>
                </a:solidFill>
                <a:latin typeface="Arial"/>
                <a:cs typeface="Arial"/>
              </a:rPr>
              <a:t>cast</a:t>
            </a:r>
            <a:r>
              <a:rPr sz="2700" spc="-9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>
                <a:solidFill>
                  <a:srgbClr val="13110E"/>
                </a:solidFill>
                <a:latin typeface="Arial"/>
                <a:cs typeface="Arial"/>
              </a:rPr>
              <a:t>a</a:t>
            </a:r>
            <a:r>
              <a:rPr sz="2700" spc="-5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>
                <a:solidFill>
                  <a:srgbClr val="13110E"/>
                </a:solidFill>
                <a:latin typeface="Arial"/>
                <a:cs typeface="Arial"/>
              </a:rPr>
              <a:t>wider</a:t>
            </a:r>
            <a:r>
              <a:rPr sz="2700" spc="-5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>
                <a:solidFill>
                  <a:srgbClr val="13110E"/>
                </a:solidFill>
                <a:latin typeface="Arial"/>
                <a:cs typeface="Arial"/>
              </a:rPr>
              <a:t>net</a:t>
            </a:r>
            <a:r>
              <a:rPr sz="2700" spc="-19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 spc="-25">
                <a:solidFill>
                  <a:srgbClr val="13110E"/>
                </a:solidFill>
                <a:latin typeface="Arial"/>
                <a:cs typeface="Arial"/>
              </a:rPr>
              <a:t>and </a:t>
            </a:r>
            <a:r>
              <a:rPr sz="2700" spc="-30">
                <a:solidFill>
                  <a:srgbClr val="13110E"/>
                </a:solidFill>
                <a:latin typeface="Arial"/>
                <a:cs typeface="Arial"/>
              </a:rPr>
              <a:t>uncover</a:t>
            </a:r>
            <a:r>
              <a:rPr sz="2700" spc="-12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 spc="-20">
                <a:solidFill>
                  <a:srgbClr val="13110E"/>
                </a:solidFill>
                <a:latin typeface="Arial"/>
                <a:cs typeface="Arial"/>
              </a:rPr>
              <a:t>unexpected</a:t>
            </a:r>
            <a:r>
              <a:rPr sz="2700" spc="-13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 spc="40">
                <a:solidFill>
                  <a:srgbClr val="13110E"/>
                </a:solidFill>
                <a:latin typeface="Arial"/>
                <a:cs typeface="Arial"/>
              </a:rPr>
              <a:t>fits.</a:t>
            </a:r>
            <a:endParaRPr sz="27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7687" y="8132365"/>
            <a:ext cx="16398875" cy="82232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553720" marR="456565" indent="6350">
              <a:lnSpc>
                <a:spcPts val="3020"/>
              </a:lnSpc>
              <a:spcBef>
                <a:spcPts val="395"/>
              </a:spcBef>
            </a:pPr>
            <a:r>
              <a:rPr sz="2700" spc="-150">
                <a:solidFill>
                  <a:srgbClr val="13110E"/>
                </a:solidFill>
                <a:latin typeface="Arial"/>
                <a:cs typeface="Arial"/>
              </a:rPr>
              <a:t>A</a:t>
            </a:r>
            <a:r>
              <a:rPr sz="2700" spc="-12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 spc="-45">
                <a:solidFill>
                  <a:srgbClr val="13110E"/>
                </a:solidFill>
                <a:latin typeface="Arial"/>
                <a:cs typeface="Arial"/>
              </a:rPr>
              <a:t>candidate's</a:t>
            </a:r>
            <a:r>
              <a:rPr sz="2700" spc="-14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 spc="-40">
                <a:solidFill>
                  <a:srgbClr val="13110E"/>
                </a:solidFill>
                <a:latin typeface="Arial"/>
                <a:cs typeface="Arial"/>
              </a:rPr>
              <a:t>resume</a:t>
            </a:r>
            <a:r>
              <a:rPr sz="2700" spc="-11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>
                <a:solidFill>
                  <a:srgbClr val="13110E"/>
                </a:solidFill>
                <a:latin typeface="Arial"/>
                <a:cs typeface="Arial"/>
              </a:rPr>
              <a:t>might</a:t>
            </a:r>
            <a:r>
              <a:rPr sz="2700" spc="6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 spc="-30">
                <a:solidFill>
                  <a:srgbClr val="13110E"/>
                </a:solidFill>
                <a:latin typeface="Arial"/>
                <a:cs typeface="Arial"/>
              </a:rPr>
              <a:t>score</a:t>
            </a:r>
            <a:r>
              <a:rPr sz="2700" spc="-16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650" b="1">
                <a:solidFill>
                  <a:srgbClr val="0A2F4F"/>
                </a:solidFill>
                <a:latin typeface="Arial"/>
                <a:cs typeface="Arial"/>
              </a:rPr>
              <a:t>85%</a:t>
            </a:r>
            <a:r>
              <a:rPr sz="2650" b="1" spc="-210">
                <a:solidFill>
                  <a:srgbClr val="0A2F4F"/>
                </a:solidFill>
                <a:latin typeface="Arial"/>
                <a:cs typeface="Arial"/>
              </a:rPr>
              <a:t> </a:t>
            </a:r>
            <a:r>
              <a:rPr sz="2700">
                <a:solidFill>
                  <a:srgbClr val="13110E"/>
                </a:solidFill>
                <a:latin typeface="Arial"/>
                <a:cs typeface="Arial"/>
              </a:rPr>
              <a:t>for</a:t>
            </a:r>
            <a:r>
              <a:rPr sz="2700" spc="-15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>
                <a:solidFill>
                  <a:srgbClr val="13110E"/>
                </a:solidFill>
                <a:latin typeface="Arial"/>
                <a:cs typeface="Arial"/>
              </a:rPr>
              <a:t>a</a:t>
            </a:r>
            <a:r>
              <a:rPr sz="2700" spc="-17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 spc="-10">
                <a:solidFill>
                  <a:srgbClr val="2B2A28"/>
                </a:solidFill>
                <a:latin typeface="Arial"/>
                <a:cs typeface="Arial"/>
              </a:rPr>
              <a:t>'</a:t>
            </a:r>
            <a:r>
              <a:rPr sz="2700" spc="-10">
                <a:solidFill>
                  <a:srgbClr val="13110E"/>
                </a:solidFill>
                <a:latin typeface="Arial"/>
                <a:cs typeface="Arial"/>
              </a:rPr>
              <a:t>Data</a:t>
            </a:r>
            <a:r>
              <a:rPr sz="2700" spc="-23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 spc="-25">
                <a:solidFill>
                  <a:srgbClr val="13110E"/>
                </a:solidFill>
                <a:latin typeface="Arial"/>
                <a:cs typeface="Arial"/>
              </a:rPr>
              <a:t>Scientist'</a:t>
            </a:r>
            <a:r>
              <a:rPr sz="270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 spc="-10">
                <a:solidFill>
                  <a:srgbClr val="13110E"/>
                </a:solidFill>
                <a:latin typeface="Arial"/>
                <a:cs typeface="Arial"/>
              </a:rPr>
              <a:t>role</a:t>
            </a:r>
            <a:r>
              <a:rPr sz="2700" spc="-22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>
                <a:solidFill>
                  <a:srgbClr val="13110E"/>
                </a:solidFill>
                <a:latin typeface="Arial"/>
                <a:cs typeface="Arial"/>
              </a:rPr>
              <a:t>they</a:t>
            </a:r>
            <a:r>
              <a:rPr sz="2700" spc="-17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 spc="-20">
                <a:solidFill>
                  <a:srgbClr val="13110E"/>
                </a:solidFill>
                <a:latin typeface="Arial"/>
                <a:cs typeface="Arial"/>
              </a:rPr>
              <a:t>are</a:t>
            </a:r>
            <a:r>
              <a:rPr sz="2700" spc="-13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>
                <a:solidFill>
                  <a:srgbClr val="13110E"/>
                </a:solidFill>
                <a:latin typeface="Arial"/>
                <a:cs typeface="Arial"/>
              </a:rPr>
              <a:t>targeting,</a:t>
            </a:r>
            <a:r>
              <a:rPr sz="2700" spc="-3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>
                <a:solidFill>
                  <a:srgbClr val="13110E"/>
                </a:solidFill>
                <a:latin typeface="Arial"/>
                <a:cs typeface="Arial"/>
              </a:rPr>
              <a:t>but</a:t>
            </a:r>
            <a:r>
              <a:rPr sz="2700" spc="-11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 spc="-45">
                <a:solidFill>
                  <a:srgbClr val="13110E"/>
                </a:solidFill>
                <a:latin typeface="Arial"/>
                <a:cs typeface="Arial"/>
              </a:rPr>
              <a:t>also</a:t>
            </a:r>
            <a:r>
              <a:rPr sz="2700" spc="-14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 spc="-40">
                <a:solidFill>
                  <a:srgbClr val="13110E"/>
                </a:solidFill>
                <a:latin typeface="Arial"/>
                <a:cs typeface="Arial"/>
              </a:rPr>
              <a:t>show</a:t>
            </a:r>
            <a:r>
              <a:rPr sz="2700" spc="-14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>
                <a:solidFill>
                  <a:srgbClr val="13110E"/>
                </a:solidFill>
                <a:latin typeface="Arial"/>
                <a:cs typeface="Arial"/>
              </a:rPr>
              <a:t>a</a:t>
            </a:r>
            <a:r>
              <a:rPr sz="2700" spc="-11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650" b="1" spc="-25">
                <a:solidFill>
                  <a:srgbClr val="0A2F4F"/>
                </a:solidFill>
                <a:latin typeface="Arial"/>
                <a:cs typeface="Arial"/>
              </a:rPr>
              <a:t>40% </a:t>
            </a:r>
            <a:r>
              <a:rPr sz="2700">
                <a:solidFill>
                  <a:srgbClr val="13110E"/>
                </a:solidFill>
                <a:latin typeface="Arial"/>
                <a:cs typeface="Arial"/>
              </a:rPr>
              <a:t>match</a:t>
            </a:r>
            <a:r>
              <a:rPr sz="2700" spc="-12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>
                <a:solidFill>
                  <a:srgbClr val="13110E"/>
                </a:solidFill>
                <a:latin typeface="Arial"/>
                <a:cs typeface="Arial"/>
              </a:rPr>
              <a:t>for</a:t>
            </a:r>
            <a:r>
              <a:rPr sz="2700" spc="-114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>
                <a:solidFill>
                  <a:srgbClr val="13110E"/>
                </a:solidFill>
                <a:latin typeface="Arial"/>
                <a:cs typeface="Arial"/>
              </a:rPr>
              <a:t>an</a:t>
            </a:r>
            <a:r>
              <a:rPr sz="2700" spc="-29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 spc="-20">
                <a:solidFill>
                  <a:srgbClr val="13110E"/>
                </a:solidFill>
                <a:latin typeface="Arial"/>
                <a:cs typeface="Arial"/>
              </a:rPr>
              <a:t>'ML</a:t>
            </a:r>
            <a:r>
              <a:rPr sz="2700" spc="-13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 spc="-60">
                <a:solidFill>
                  <a:srgbClr val="13110E"/>
                </a:solidFill>
                <a:latin typeface="Arial"/>
                <a:cs typeface="Arial"/>
              </a:rPr>
              <a:t>Engineer'</a:t>
            </a:r>
            <a:r>
              <a:rPr sz="2700" spc="-2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 spc="130">
                <a:solidFill>
                  <a:srgbClr val="13110E"/>
                </a:solidFill>
                <a:latin typeface="Arial"/>
                <a:cs typeface="Arial"/>
              </a:rPr>
              <a:t>position-</a:t>
            </a:r>
            <a:r>
              <a:rPr sz="2700" spc="180">
                <a:solidFill>
                  <a:srgbClr val="13110E"/>
                </a:solidFill>
                <a:latin typeface="Arial"/>
                <a:cs typeface="Arial"/>
              </a:rPr>
              <a:t>a</a:t>
            </a:r>
            <a:r>
              <a:rPr sz="2700" spc="2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 spc="-55">
                <a:solidFill>
                  <a:srgbClr val="13110E"/>
                </a:solidFill>
                <a:latin typeface="Arial"/>
                <a:cs typeface="Arial"/>
              </a:rPr>
              <a:t>valuable</a:t>
            </a:r>
            <a:r>
              <a:rPr sz="2700" spc="-12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 spc="-25">
                <a:solidFill>
                  <a:srgbClr val="13110E"/>
                </a:solidFill>
                <a:latin typeface="Arial"/>
                <a:cs typeface="Arial"/>
              </a:rPr>
              <a:t>recommendation</a:t>
            </a:r>
            <a:r>
              <a:rPr sz="2700" spc="-30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>
                <a:solidFill>
                  <a:srgbClr val="13110E"/>
                </a:solidFill>
                <a:latin typeface="Arial"/>
                <a:cs typeface="Arial"/>
              </a:rPr>
              <a:t>they</a:t>
            </a:r>
            <a:r>
              <a:rPr sz="2700" spc="-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>
                <a:solidFill>
                  <a:srgbClr val="13110E"/>
                </a:solidFill>
                <a:latin typeface="Arial"/>
                <a:cs typeface="Arial"/>
              </a:rPr>
              <a:t>might</a:t>
            </a:r>
            <a:r>
              <a:rPr sz="2700" spc="-15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>
                <a:solidFill>
                  <a:srgbClr val="13110E"/>
                </a:solidFill>
                <a:latin typeface="Arial"/>
                <a:cs typeface="Arial"/>
              </a:rPr>
              <a:t>not</a:t>
            </a:r>
            <a:r>
              <a:rPr sz="2700" spc="-15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 spc="-50">
                <a:solidFill>
                  <a:srgbClr val="13110E"/>
                </a:solidFill>
                <a:latin typeface="Arial"/>
                <a:cs typeface="Arial"/>
              </a:rPr>
              <a:t>have</a:t>
            </a:r>
            <a:r>
              <a:rPr sz="2700" spc="-130">
                <a:solidFill>
                  <a:srgbClr val="13110E"/>
                </a:solidFill>
                <a:latin typeface="Arial"/>
                <a:cs typeface="Arial"/>
              </a:rPr>
              <a:t> </a:t>
            </a:r>
            <a:r>
              <a:rPr sz="2700" spc="-10">
                <a:solidFill>
                  <a:srgbClr val="13110E"/>
                </a:solidFill>
                <a:latin typeface="Arial"/>
                <a:cs typeface="Arial"/>
              </a:rPr>
              <a:t>considered.</a:t>
            </a:r>
            <a:endParaRPr sz="2700">
              <a:latin typeface="Arial"/>
              <a:cs typeface="Arial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AD2D780-6B56-8AA7-877B-5B2741884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2280" y="3140736"/>
            <a:ext cx="2539801" cy="18434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E54198E-0B82-2E36-1F9C-54FAF7626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795" y="1323484"/>
            <a:ext cx="8140807" cy="8195516"/>
          </a:xfrm>
          <a:prstGeom prst="rect">
            <a:avLst/>
          </a:prstGeom>
        </p:spPr>
      </p:pic>
      <p:sp>
        <p:nvSpPr>
          <p:cNvPr id="19" name="object 19" descr="$PPTXTitle"/>
          <p:cNvSpPr txBox="1">
            <a:spLocks noGrp="1"/>
          </p:cNvSpPr>
          <p:nvPr>
            <p:ph type="title"/>
          </p:nvPr>
        </p:nvSpPr>
        <p:spPr>
          <a:xfrm>
            <a:off x="2644140" y="236220"/>
            <a:ext cx="12494260" cy="906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sz="5750" spc="-45">
                <a:solidFill>
                  <a:srgbClr val="0A3862"/>
                </a:solidFill>
              </a:rPr>
              <a:t>The</a:t>
            </a:r>
            <a:r>
              <a:rPr sz="5750" spc="-459">
                <a:solidFill>
                  <a:srgbClr val="0A3862"/>
                </a:solidFill>
              </a:rPr>
              <a:t> </a:t>
            </a:r>
            <a:r>
              <a:rPr sz="5750" spc="-140">
                <a:solidFill>
                  <a:srgbClr val="0A3862"/>
                </a:solidFill>
              </a:rPr>
              <a:t>Smart</a:t>
            </a:r>
            <a:r>
              <a:rPr sz="5750" spc="-325">
                <a:solidFill>
                  <a:srgbClr val="0A3862"/>
                </a:solidFill>
              </a:rPr>
              <a:t> </a:t>
            </a:r>
            <a:r>
              <a:rPr sz="5750" spc="-235">
                <a:solidFill>
                  <a:srgbClr val="0A3862"/>
                </a:solidFill>
              </a:rPr>
              <a:t>Resume</a:t>
            </a:r>
            <a:r>
              <a:rPr sz="5750" spc="-160">
                <a:solidFill>
                  <a:srgbClr val="0A3862"/>
                </a:solidFill>
              </a:rPr>
              <a:t> </a:t>
            </a:r>
            <a:r>
              <a:rPr sz="5750" spc="-150">
                <a:solidFill>
                  <a:srgbClr val="0A3862"/>
                </a:solidFill>
              </a:rPr>
              <a:t>Analyzer</a:t>
            </a:r>
            <a:r>
              <a:rPr sz="5750" spc="-135">
                <a:solidFill>
                  <a:srgbClr val="0A3862"/>
                </a:solidFill>
              </a:rPr>
              <a:t> </a:t>
            </a:r>
            <a:r>
              <a:rPr sz="5750">
                <a:solidFill>
                  <a:srgbClr val="0A3862"/>
                </a:solidFill>
              </a:rPr>
              <a:t>in</a:t>
            </a:r>
            <a:r>
              <a:rPr sz="5750" spc="-560">
                <a:solidFill>
                  <a:srgbClr val="0A3862"/>
                </a:solidFill>
              </a:rPr>
              <a:t> </a:t>
            </a:r>
            <a:r>
              <a:rPr sz="5750" spc="-100">
                <a:solidFill>
                  <a:srgbClr val="0A3862"/>
                </a:solidFill>
              </a:rPr>
              <a:t>Action</a:t>
            </a:r>
            <a:endParaRPr sz="5750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81191C9-E97C-22A4-C837-E31B49A678E2}"/>
              </a:ext>
            </a:extLst>
          </p:cNvPr>
          <p:cNvCxnSpPr/>
          <p:nvPr/>
        </p:nvCxnSpPr>
        <p:spPr>
          <a:xfrm>
            <a:off x="3337876" y="2133600"/>
            <a:ext cx="1600200" cy="0"/>
          </a:xfrm>
          <a:prstGeom prst="straightConnector1">
            <a:avLst/>
          </a:prstGeom>
          <a:ln w="50800">
            <a:solidFill>
              <a:srgbClr val="D2B3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>
            <a:extLst>
              <a:ext uri="{FF2B5EF4-FFF2-40B4-BE49-F238E27FC236}">
                <a16:creationId xmlns:a16="http://schemas.microsoft.com/office/drawing/2014/main" id="{E35135EC-32C1-B44B-87CD-F487C4031936}"/>
              </a:ext>
            </a:extLst>
          </p:cNvPr>
          <p:cNvSpPr/>
          <p:nvPr/>
        </p:nvSpPr>
        <p:spPr>
          <a:xfrm>
            <a:off x="2755596" y="1828800"/>
            <a:ext cx="582280" cy="571499"/>
          </a:xfrm>
          <a:prstGeom prst="ellipse">
            <a:avLst/>
          </a:prstGeom>
          <a:solidFill>
            <a:srgbClr val="D2B303"/>
          </a:solidFill>
          <a:ln>
            <a:solidFill>
              <a:srgbClr val="D2B3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1</a:t>
            </a:r>
            <a:endParaRPr lang="en-US" sz="120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8BA22EE-D293-8E0A-6691-C0DB40606786}"/>
              </a:ext>
            </a:extLst>
          </p:cNvPr>
          <p:cNvSpPr txBox="1"/>
          <p:nvPr/>
        </p:nvSpPr>
        <p:spPr>
          <a:xfrm>
            <a:off x="690350" y="1905000"/>
            <a:ext cx="2065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10"/>
              </a:spcBef>
            </a:pPr>
            <a:r>
              <a:rPr lang="en-PH" spc="-35">
                <a:solidFill>
                  <a:srgbClr val="010101"/>
                </a:solidFill>
                <a:latin typeface="Arial"/>
                <a:cs typeface="Arial"/>
              </a:rPr>
              <a:t>1. Simple Upload</a:t>
            </a:r>
            <a:endParaRPr lang="en-PH" sz="1600">
              <a:latin typeface="Arial"/>
              <a:cs typeface="Arial"/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7DABB6B-D1B1-36B7-CDA1-5FAE9AD09D80}"/>
              </a:ext>
            </a:extLst>
          </p:cNvPr>
          <p:cNvCxnSpPr/>
          <p:nvPr/>
        </p:nvCxnSpPr>
        <p:spPr>
          <a:xfrm>
            <a:off x="3389296" y="3695701"/>
            <a:ext cx="1600200" cy="0"/>
          </a:xfrm>
          <a:prstGeom prst="straightConnector1">
            <a:avLst/>
          </a:prstGeom>
          <a:ln w="50800">
            <a:solidFill>
              <a:srgbClr val="D2B3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05D85D6D-89FB-8132-FC69-164424565787}"/>
              </a:ext>
            </a:extLst>
          </p:cNvPr>
          <p:cNvSpPr/>
          <p:nvPr/>
        </p:nvSpPr>
        <p:spPr>
          <a:xfrm>
            <a:off x="2807016" y="3390901"/>
            <a:ext cx="582280" cy="571499"/>
          </a:xfrm>
          <a:prstGeom prst="ellipse">
            <a:avLst/>
          </a:prstGeom>
          <a:solidFill>
            <a:srgbClr val="D2B303"/>
          </a:solidFill>
          <a:ln>
            <a:solidFill>
              <a:srgbClr val="D2B3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3</a:t>
            </a:r>
            <a:endParaRPr lang="en-US" sz="120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57D1E02-C099-06FC-0CAC-27F1C78CFD1D}"/>
              </a:ext>
            </a:extLst>
          </p:cNvPr>
          <p:cNvSpPr txBox="1"/>
          <p:nvPr/>
        </p:nvSpPr>
        <p:spPr>
          <a:xfrm>
            <a:off x="741770" y="3467101"/>
            <a:ext cx="2065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10"/>
              </a:spcBef>
            </a:pPr>
            <a:r>
              <a:rPr lang="en-PH" spc="-35">
                <a:solidFill>
                  <a:srgbClr val="010101"/>
                </a:solidFill>
                <a:latin typeface="Arial"/>
                <a:cs typeface="Arial"/>
              </a:rPr>
              <a:t>3. Analyze Button</a:t>
            </a:r>
            <a:endParaRPr lang="en-PH" sz="1600">
              <a:latin typeface="Arial"/>
              <a:cs typeface="Arial"/>
            </a:endParaRP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23A5FDC-1ED1-9941-71EB-D4A722316C8F}"/>
              </a:ext>
            </a:extLst>
          </p:cNvPr>
          <p:cNvCxnSpPr>
            <a:cxnSpLocks/>
          </p:cNvCxnSpPr>
          <p:nvPr/>
        </p:nvCxnSpPr>
        <p:spPr>
          <a:xfrm flipH="1">
            <a:off x="12541102" y="2133600"/>
            <a:ext cx="1193800" cy="0"/>
          </a:xfrm>
          <a:prstGeom prst="straightConnector1">
            <a:avLst/>
          </a:prstGeom>
          <a:ln w="50800">
            <a:solidFill>
              <a:srgbClr val="D2B3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CE442F1E-3FB3-97E3-BC6B-4261B325172D}"/>
              </a:ext>
            </a:extLst>
          </p:cNvPr>
          <p:cNvSpPr/>
          <p:nvPr/>
        </p:nvSpPr>
        <p:spPr>
          <a:xfrm>
            <a:off x="13717920" y="1847849"/>
            <a:ext cx="582280" cy="571499"/>
          </a:xfrm>
          <a:prstGeom prst="ellipse">
            <a:avLst/>
          </a:prstGeom>
          <a:solidFill>
            <a:srgbClr val="D2B303"/>
          </a:solidFill>
          <a:ln>
            <a:solidFill>
              <a:srgbClr val="D2B3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2</a:t>
            </a:r>
            <a:endParaRPr lang="en-US" sz="120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F5A8260-44F0-7966-C156-24F373522583}"/>
              </a:ext>
            </a:extLst>
          </p:cNvPr>
          <p:cNvSpPr txBox="1"/>
          <p:nvPr/>
        </p:nvSpPr>
        <p:spPr>
          <a:xfrm>
            <a:off x="14528366" y="1948932"/>
            <a:ext cx="22864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l">
              <a:lnSpc>
                <a:spcPct val="100000"/>
              </a:lnSpc>
              <a:spcBef>
                <a:spcPts val="110"/>
              </a:spcBef>
            </a:pPr>
            <a:r>
              <a:rPr lang="en-PH" spc="-35">
                <a:solidFill>
                  <a:srgbClr val="010101"/>
                </a:solidFill>
                <a:latin typeface="Arial"/>
                <a:cs typeface="Arial"/>
              </a:rPr>
              <a:t>2. Text box for Job Description</a:t>
            </a:r>
            <a:endParaRPr lang="en-PH" sz="1600">
              <a:latin typeface="Arial"/>
              <a:cs typeface="Arial"/>
            </a:endParaRP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E153625B-0D6F-F0FD-CC6D-9C1C1DC7E4D7}"/>
              </a:ext>
            </a:extLst>
          </p:cNvPr>
          <p:cNvCxnSpPr/>
          <p:nvPr/>
        </p:nvCxnSpPr>
        <p:spPr>
          <a:xfrm>
            <a:off x="3251200" y="4969101"/>
            <a:ext cx="1600200" cy="0"/>
          </a:xfrm>
          <a:prstGeom prst="straightConnector1">
            <a:avLst/>
          </a:prstGeom>
          <a:ln w="50800">
            <a:solidFill>
              <a:srgbClr val="D2B3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18CA0CF4-C0C3-5AAA-C70B-08B3DEFD577F}"/>
              </a:ext>
            </a:extLst>
          </p:cNvPr>
          <p:cNvSpPr/>
          <p:nvPr/>
        </p:nvSpPr>
        <p:spPr>
          <a:xfrm>
            <a:off x="2668920" y="4664301"/>
            <a:ext cx="582280" cy="571499"/>
          </a:xfrm>
          <a:prstGeom prst="ellipse">
            <a:avLst/>
          </a:prstGeom>
          <a:solidFill>
            <a:srgbClr val="D2B303"/>
          </a:solidFill>
          <a:ln>
            <a:solidFill>
              <a:srgbClr val="D2B3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4</a:t>
            </a:r>
            <a:endParaRPr lang="en-US" sz="12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FAA97F5-9A7F-AFF3-A69F-34AB0393937B}"/>
              </a:ext>
            </a:extLst>
          </p:cNvPr>
          <p:cNvSpPr txBox="1"/>
          <p:nvPr/>
        </p:nvSpPr>
        <p:spPr>
          <a:xfrm>
            <a:off x="497524" y="4687669"/>
            <a:ext cx="2065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10"/>
              </a:spcBef>
            </a:pPr>
            <a:r>
              <a:rPr lang="en-PH" spc="-35">
                <a:solidFill>
                  <a:srgbClr val="010101"/>
                </a:solidFill>
                <a:latin typeface="Arial"/>
                <a:cs typeface="Arial"/>
              </a:rPr>
              <a:t>4. At a glance score</a:t>
            </a:r>
            <a:endParaRPr lang="en-PH" sz="1600">
              <a:latin typeface="Arial"/>
              <a:cs typeface="Arial"/>
            </a:endParaRP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B1F23DE-5CE1-129D-5EF4-041C0FE9AB2C}"/>
              </a:ext>
            </a:extLst>
          </p:cNvPr>
          <p:cNvCxnSpPr>
            <a:cxnSpLocks/>
          </p:cNvCxnSpPr>
          <p:nvPr/>
        </p:nvCxnSpPr>
        <p:spPr>
          <a:xfrm>
            <a:off x="3251200" y="6204286"/>
            <a:ext cx="1600200" cy="0"/>
          </a:xfrm>
          <a:prstGeom prst="straightConnector1">
            <a:avLst/>
          </a:prstGeom>
          <a:ln w="50800">
            <a:solidFill>
              <a:srgbClr val="D2B3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1FF65620-DA84-D6A9-E2DA-24E0E2A385A5}"/>
              </a:ext>
            </a:extLst>
          </p:cNvPr>
          <p:cNvSpPr/>
          <p:nvPr/>
        </p:nvSpPr>
        <p:spPr>
          <a:xfrm>
            <a:off x="2668920" y="5899486"/>
            <a:ext cx="582280" cy="571499"/>
          </a:xfrm>
          <a:prstGeom prst="ellipse">
            <a:avLst/>
          </a:prstGeom>
          <a:solidFill>
            <a:srgbClr val="D2B303"/>
          </a:solidFill>
          <a:ln>
            <a:solidFill>
              <a:srgbClr val="D2B3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5</a:t>
            </a:r>
            <a:endParaRPr lang="en-US" sz="120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07EE5CD-FAC0-5780-783A-8AD4FDCB87AA}"/>
              </a:ext>
            </a:extLst>
          </p:cNvPr>
          <p:cNvSpPr txBox="1"/>
          <p:nvPr/>
        </p:nvSpPr>
        <p:spPr>
          <a:xfrm>
            <a:off x="497524" y="5922854"/>
            <a:ext cx="2065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10"/>
              </a:spcBef>
            </a:pPr>
            <a:r>
              <a:rPr lang="en-PH" spc="-35">
                <a:solidFill>
                  <a:srgbClr val="010101"/>
                </a:solidFill>
                <a:latin typeface="Arial"/>
                <a:cs typeface="Arial"/>
              </a:rPr>
              <a:t>5. Skill Gap analysis</a:t>
            </a:r>
            <a:endParaRPr lang="en-PH" sz="1600">
              <a:latin typeface="Arial"/>
              <a:cs typeface="Arial"/>
            </a:endParaRP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BBB9BFBC-A0C0-0AD2-C8AD-83363E15055D}"/>
              </a:ext>
            </a:extLst>
          </p:cNvPr>
          <p:cNvCxnSpPr>
            <a:cxnSpLocks/>
          </p:cNvCxnSpPr>
          <p:nvPr/>
        </p:nvCxnSpPr>
        <p:spPr>
          <a:xfrm>
            <a:off x="3240724" y="7581901"/>
            <a:ext cx="1600200" cy="0"/>
          </a:xfrm>
          <a:prstGeom prst="straightConnector1">
            <a:avLst/>
          </a:prstGeom>
          <a:ln w="50800">
            <a:solidFill>
              <a:srgbClr val="D2B3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>
            <a:extLst>
              <a:ext uri="{FF2B5EF4-FFF2-40B4-BE49-F238E27FC236}">
                <a16:creationId xmlns:a16="http://schemas.microsoft.com/office/drawing/2014/main" id="{8634667B-151E-C978-C7BA-3637FC62BD62}"/>
              </a:ext>
            </a:extLst>
          </p:cNvPr>
          <p:cNvSpPr/>
          <p:nvPr/>
        </p:nvSpPr>
        <p:spPr>
          <a:xfrm>
            <a:off x="2658444" y="7277101"/>
            <a:ext cx="582280" cy="571499"/>
          </a:xfrm>
          <a:prstGeom prst="ellipse">
            <a:avLst/>
          </a:prstGeom>
          <a:solidFill>
            <a:srgbClr val="D2B303"/>
          </a:solidFill>
          <a:ln>
            <a:solidFill>
              <a:srgbClr val="D2B3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6</a:t>
            </a:r>
            <a:endParaRPr lang="en-US" sz="12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9BE3E81-9DA2-13AE-5E4B-C0A0873BA158}"/>
              </a:ext>
            </a:extLst>
          </p:cNvPr>
          <p:cNvSpPr txBox="1"/>
          <p:nvPr/>
        </p:nvSpPr>
        <p:spPr>
          <a:xfrm>
            <a:off x="487048" y="7300469"/>
            <a:ext cx="2065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10"/>
              </a:spcBef>
            </a:pPr>
            <a:r>
              <a:rPr lang="en-PH" spc="-35">
                <a:solidFill>
                  <a:srgbClr val="010101"/>
                </a:solidFill>
                <a:latin typeface="Arial"/>
                <a:cs typeface="Arial"/>
              </a:rPr>
              <a:t>6. Recommended Roles</a:t>
            </a:r>
            <a:endParaRPr lang="en-PH" sz="1600">
              <a:latin typeface="Arial"/>
              <a:cs typeface="Arial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55415B7-C8F4-E7C7-2828-2CA5DD50FDA3}"/>
              </a:ext>
            </a:extLst>
          </p:cNvPr>
          <p:cNvCxnSpPr>
            <a:cxnSpLocks/>
          </p:cNvCxnSpPr>
          <p:nvPr/>
        </p:nvCxnSpPr>
        <p:spPr>
          <a:xfrm>
            <a:off x="3240724" y="8949769"/>
            <a:ext cx="1600200" cy="0"/>
          </a:xfrm>
          <a:prstGeom prst="straightConnector1">
            <a:avLst/>
          </a:prstGeom>
          <a:ln w="50800">
            <a:solidFill>
              <a:srgbClr val="D2B30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13E2A445-46C1-634C-6FC6-5152192BF438}"/>
              </a:ext>
            </a:extLst>
          </p:cNvPr>
          <p:cNvSpPr/>
          <p:nvPr/>
        </p:nvSpPr>
        <p:spPr>
          <a:xfrm>
            <a:off x="2658444" y="8644969"/>
            <a:ext cx="582280" cy="571499"/>
          </a:xfrm>
          <a:prstGeom prst="ellipse">
            <a:avLst/>
          </a:prstGeom>
          <a:solidFill>
            <a:srgbClr val="D2B303"/>
          </a:solidFill>
          <a:ln>
            <a:solidFill>
              <a:srgbClr val="D2B30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7</a:t>
            </a:r>
            <a:endParaRPr lang="en-US" sz="12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080552F-1A69-3CA0-C374-205F907A4DB0}"/>
              </a:ext>
            </a:extLst>
          </p:cNvPr>
          <p:cNvSpPr txBox="1"/>
          <p:nvPr/>
        </p:nvSpPr>
        <p:spPr>
          <a:xfrm>
            <a:off x="487048" y="8668337"/>
            <a:ext cx="2065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algn="r">
              <a:lnSpc>
                <a:spcPct val="100000"/>
              </a:lnSpc>
              <a:spcBef>
                <a:spcPts val="110"/>
              </a:spcBef>
            </a:pPr>
            <a:r>
              <a:rPr lang="en-PH" spc="-35">
                <a:solidFill>
                  <a:srgbClr val="010101"/>
                </a:solidFill>
                <a:latin typeface="Arial"/>
                <a:cs typeface="Arial"/>
              </a:rPr>
              <a:t>7. Experience Detection</a:t>
            </a:r>
            <a:endParaRPr lang="en-PH"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89856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13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Smart Resume Analyzer &amp;  Simple Job Recommender</vt:lpstr>
      <vt:lpstr>The Modern Recruitment Bottleneck</vt:lpstr>
      <vt:lpstr>Our Objective: An Intelligent, Automated Screening System</vt:lpstr>
      <vt:lpstr>The System Architecture</vt:lpstr>
      <vt:lpstr>Data Flow</vt:lpstr>
      <vt:lpstr>The Three Pillars of Our Scoring Algorithm</vt:lpstr>
      <vt:lpstr>Calibrating the Score: From Raw Data to Actionable Insight</vt:lpstr>
      <vt:lpstr>Two Contexts for Matching: Targeted Analysis vs. Job Recommendation The definition of a "good score" depends on the user's goal.</vt:lpstr>
      <vt:lpstr>The Smart Resume Analyzer in Action</vt:lpstr>
      <vt:lpstr>Behind the Scene Analysis Report</vt:lpstr>
      <vt:lpstr>A Look Inside the Data: Our Database Schema</vt:lpstr>
      <vt:lpstr>Key Capabilities and Achievements</vt:lpstr>
      <vt:lpstr>The Roadmap: Future Enhancements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4</cp:revision>
  <dcterms:created xsi:type="dcterms:W3CDTF">2025-12-10T17:08:07Z</dcterms:created>
  <dcterms:modified xsi:type="dcterms:W3CDTF">2025-12-11T17:17:56Z</dcterms:modified>
</cp:coreProperties>
</file>